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000000"/>
          </p15:clr>
        </p15:guide>
        <p15:guide id="2" orient="horz" pos="2240">
          <p15:clr>
            <a:srgbClr val="000000"/>
          </p15:clr>
        </p15:guide>
      </p15:sldGuideLst>
    </p:ext>
    <p:ext uri="http://customooxmlschemas.google.com/">
      <go:slidesCustomData xmlns:go="http://customooxmlschemas.google.com/" r:id="rId47" roundtripDataSignature="AMtx7mguSPVo01UPeVrHPw7jpJQtXMJe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F66623-7C77-4553-B5C1-52968316F681}">
  <a:tblStyle styleId="{3EF66623-7C77-4553-B5C1-52968316F68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 name="Google Shape;11;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86" name="Google Shape;86;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88" name="Google Shape;88;p33"/>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GB"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4"/>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5"/>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3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GB"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6"/>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7" name="Google Shape;117;p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GB"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23" name="Google Shape;123;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2" name="Google Shape;132;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3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GB"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3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43" name="Google Shape;143;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3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3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3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3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0"/>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52" name="Google Shape;152;p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0"/>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154" name="Google Shape;154;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0"/>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4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GB"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64" name="Google Shape;164;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1"/>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166" name="Google Shape;16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77" name="Google Shape;17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2"/>
          <p:cNvGrpSpPr/>
          <p:nvPr/>
        </p:nvGrpSpPr>
        <p:grpSpPr>
          <a:xfrm>
            <a:off x="457200" y="1378813"/>
            <a:ext cx="776889" cy="621300"/>
            <a:chOff x="457200" y="1378813"/>
            <a:chExt cx="776889" cy="621300"/>
          </a:xfrm>
        </p:grpSpPr>
        <p:sp>
          <p:nvSpPr>
            <p:cNvPr id="180" name="Google Shape;180;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2"/>
          <p:cNvGrpSpPr/>
          <p:nvPr/>
        </p:nvGrpSpPr>
        <p:grpSpPr>
          <a:xfrm>
            <a:off x="457200" y="2228725"/>
            <a:ext cx="776889" cy="621300"/>
            <a:chOff x="457200" y="1378813"/>
            <a:chExt cx="776889" cy="621300"/>
          </a:xfrm>
        </p:grpSpPr>
        <p:sp>
          <p:nvSpPr>
            <p:cNvPr id="183" name="Google Shape;183;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2"/>
          <p:cNvGrpSpPr/>
          <p:nvPr/>
        </p:nvGrpSpPr>
        <p:grpSpPr>
          <a:xfrm>
            <a:off x="457200" y="3073850"/>
            <a:ext cx="776889" cy="621300"/>
            <a:chOff x="457200" y="1378813"/>
            <a:chExt cx="776889" cy="621300"/>
          </a:xfrm>
        </p:grpSpPr>
        <p:sp>
          <p:nvSpPr>
            <p:cNvPr id="186" name="Google Shape;186;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2"/>
          <p:cNvGrpSpPr/>
          <p:nvPr/>
        </p:nvGrpSpPr>
        <p:grpSpPr>
          <a:xfrm>
            <a:off x="457200" y="3923750"/>
            <a:ext cx="776889" cy="621300"/>
            <a:chOff x="457200" y="1378813"/>
            <a:chExt cx="776889" cy="621300"/>
          </a:xfrm>
        </p:grpSpPr>
        <p:sp>
          <p:nvSpPr>
            <p:cNvPr id="189" name="Google Shape;189;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7" name="Google Shape;17;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5"/>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04" name="Google Shape;20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3"/>
          <p:cNvGrpSpPr/>
          <p:nvPr/>
        </p:nvGrpSpPr>
        <p:grpSpPr>
          <a:xfrm>
            <a:off x="457200" y="1300225"/>
            <a:ext cx="776889" cy="621300"/>
            <a:chOff x="457200" y="1378813"/>
            <a:chExt cx="776889" cy="621300"/>
          </a:xfrm>
        </p:grpSpPr>
        <p:sp>
          <p:nvSpPr>
            <p:cNvPr id="207" name="Google Shape;207;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3"/>
          <p:cNvGrpSpPr/>
          <p:nvPr/>
        </p:nvGrpSpPr>
        <p:grpSpPr>
          <a:xfrm>
            <a:off x="457200" y="2000125"/>
            <a:ext cx="776889" cy="621300"/>
            <a:chOff x="457200" y="1378813"/>
            <a:chExt cx="776889" cy="621300"/>
          </a:xfrm>
        </p:grpSpPr>
        <p:sp>
          <p:nvSpPr>
            <p:cNvPr id="210" name="Google Shape;210;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3"/>
          <p:cNvGrpSpPr/>
          <p:nvPr/>
        </p:nvGrpSpPr>
        <p:grpSpPr>
          <a:xfrm>
            <a:off x="457200" y="2692850"/>
            <a:ext cx="776889" cy="621300"/>
            <a:chOff x="457200" y="1378813"/>
            <a:chExt cx="776889" cy="621300"/>
          </a:xfrm>
        </p:grpSpPr>
        <p:sp>
          <p:nvSpPr>
            <p:cNvPr id="213" name="Google Shape;213;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3"/>
          <p:cNvGrpSpPr/>
          <p:nvPr/>
        </p:nvGrpSpPr>
        <p:grpSpPr>
          <a:xfrm>
            <a:off x="457200" y="3390350"/>
            <a:ext cx="776889" cy="621300"/>
            <a:chOff x="457200" y="1378813"/>
            <a:chExt cx="776889" cy="621300"/>
          </a:xfrm>
        </p:grpSpPr>
        <p:sp>
          <p:nvSpPr>
            <p:cNvPr id="216" name="Google Shape;216;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3"/>
          <p:cNvGrpSpPr/>
          <p:nvPr/>
        </p:nvGrpSpPr>
        <p:grpSpPr>
          <a:xfrm>
            <a:off x="469500" y="4083075"/>
            <a:ext cx="776889" cy="621300"/>
            <a:chOff x="457200" y="1378813"/>
            <a:chExt cx="776889" cy="621300"/>
          </a:xfrm>
        </p:grpSpPr>
        <p:sp>
          <p:nvSpPr>
            <p:cNvPr id="226" name="Google Shape;226;p4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36" name="Google Shape;236;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4"/>
          <p:cNvGrpSpPr/>
          <p:nvPr/>
        </p:nvGrpSpPr>
        <p:grpSpPr>
          <a:xfrm>
            <a:off x="457200" y="1237825"/>
            <a:ext cx="776900" cy="486300"/>
            <a:chOff x="457200" y="1466425"/>
            <a:chExt cx="776900" cy="486300"/>
          </a:xfrm>
        </p:grpSpPr>
        <p:sp>
          <p:nvSpPr>
            <p:cNvPr id="239" name="Google Shape;239;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4"/>
          <p:cNvGrpSpPr/>
          <p:nvPr/>
        </p:nvGrpSpPr>
        <p:grpSpPr>
          <a:xfrm>
            <a:off x="457200" y="1828900"/>
            <a:ext cx="776900" cy="486300"/>
            <a:chOff x="457200" y="1466425"/>
            <a:chExt cx="776900" cy="486300"/>
          </a:xfrm>
        </p:grpSpPr>
        <p:sp>
          <p:nvSpPr>
            <p:cNvPr id="244" name="Google Shape;244;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4"/>
          <p:cNvGrpSpPr/>
          <p:nvPr/>
        </p:nvGrpSpPr>
        <p:grpSpPr>
          <a:xfrm>
            <a:off x="457200" y="2419975"/>
            <a:ext cx="776900" cy="486300"/>
            <a:chOff x="457200" y="1466425"/>
            <a:chExt cx="776900" cy="486300"/>
          </a:xfrm>
        </p:grpSpPr>
        <p:sp>
          <p:nvSpPr>
            <p:cNvPr id="248" name="Google Shape;248;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4"/>
          <p:cNvGrpSpPr/>
          <p:nvPr/>
        </p:nvGrpSpPr>
        <p:grpSpPr>
          <a:xfrm>
            <a:off x="457200" y="3011050"/>
            <a:ext cx="776900" cy="486300"/>
            <a:chOff x="457200" y="1466425"/>
            <a:chExt cx="776900" cy="486300"/>
          </a:xfrm>
        </p:grpSpPr>
        <p:sp>
          <p:nvSpPr>
            <p:cNvPr id="252" name="Google Shape;25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4"/>
          <p:cNvGrpSpPr/>
          <p:nvPr/>
        </p:nvGrpSpPr>
        <p:grpSpPr>
          <a:xfrm>
            <a:off x="457200" y="3602137"/>
            <a:ext cx="776900" cy="486300"/>
            <a:chOff x="457200" y="1466425"/>
            <a:chExt cx="776900" cy="486300"/>
          </a:xfrm>
        </p:grpSpPr>
        <p:sp>
          <p:nvSpPr>
            <p:cNvPr id="256" name="Google Shape;25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4"/>
          <p:cNvGrpSpPr/>
          <p:nvPr/>
        </p:nvGrpSpPr>
        <p:grpSpPr>
          <a:xfrm>
            <a:off x="457200" y="4193262"/>
            <a:ext cx="776900" cy="486300"/>
            <a:chOff x="457200" y="1466425"/>
            <a:chExt cx="776900" cy="486300"/>
          </a:xfrm>
        </p:grpSpPr>
        <p:sp>
          <p:nvSpPr>
            <p:cNvPr id="260" name="Google Shape;260;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73" name="Google Shape;273;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5"/>
          <p:cNvGrpSpPr/>
          <p:nvPr/>
        </p:nvGrpSpPr>
        <p:grpSpPr>
          <a:xfrm>
            <a:off x="457200" y="1237825"/>
            <a:ext cx="776900" cy="486300"/>
            <a:chOff x="457200" y="1466425"/>
            <a:chExt cx="776900" cy="486300"/>
          </a:xfrm>
        </p:grpSpPr>
        <p:sp>
          <p:nvSpPr>
            <p:cNvPr id="276" name="Google Shape;276;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5"/>
          <p:cNvGrpSpPr/>
          <p:nvPr/>
        </p:nvGrpSpPr>
        <p:grpSpPr>
          <a:xfrm>
            <a:off x="457200" y="1828900"/>
            <a:ext cx="776900" cy="486300"/>
            <a:chOff x="457200" y="1466425"/>
            <a:chExt cx="776900" cy="486300"/>
          </a:xfrm>
        </p:grpSpPr>
        <p:sp>
          <p:nvSpPr>
            <p:cNvPr id="281" name="Google Shape;281;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5"/>
          <p:cNvGrpSpPr/>
          <p:nvPr/>
        </p:nvGrpSpPr>
        <p:grpSpPr>
          <a:xfrm>
            <a:off x="457200" y="2419975"/>
            <a:ext cx="776900" cy="486300"/>
            <a:chOff x="457200" y="1466425"/>
            <a:chExt cx="776900" cy="486300"/>
          </a:xfrm>
        </p:grpSpPr>
        <p:sp>
          <p:nvSpPr>
            <p:cNvPr id="285" name="Google Shape;285;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5"/>
          <p:cNvGrpSpPr/>
          <p:nvPr/>
        </p:nvGrpSpPr>
        <p:grpSpPr>
          <a:xfrm>
            <a:off x="457200" y="3011050"/>
            <a:ext cx="776900" cy="486300"/>
            <a:chOff x="457200" y="1466425"/>
            <a:chExt cx="776900" cy="486300"/>
          </a:xfrm>
        </p:grpSpPr>
        <p:sp>
          <p:nvSpPr>
            <p:cNvPr id="289" name="Google Shape;289;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5"/>
          <p:cNvGrpSpPr/>
          <p:nvPr/>
        </p:nvGrpSpPr>
        <p:grpSpPr>
          <a:xfrm>
            <a:off x="457200" y="3602137"/>
            <a:ext cx="776900" cy="486300"/>
            <a:chOff x="457200" y="1466425"/>
            <a:chExt cx="776900" cy="486300"/>
          </a:xfrm>
        </p:grpSpPr>
        <p:sp>
          <p:nvSpPr>
            <p:cNvPr id="293" name="Google Shape;293;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5"/>
          <p:cNvGrpSpPr/>
          <p:nvPr/>
        </p:nvGrpSpPr>
        <p:grpSpPr>
          <a:xfrm>
            <a:off x="457200" y="4193262"/>
            <a:ext cx="776900" cy="486300"/>
            <a:chOff x="457200" y="1466425"/>
            <a:chExt cx="776900" cy="486300"/>
          </a:xfrm>
        </p:grpSpPr>
        <p:sp>
          <p:nvSpPr>
            <p:cNvPr id="297" name="Google Shape;297;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310" name="Google Shape;310;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6"/>
          <p:cNvGrpSpPr/>
          <p:nvPr/>
        </p:nvGrpSpPr>
        <p:grpSpPr>
          <a:xfrm>
            <a:off x="457222" y="1149803"/>
            <a:ext cx="713194" cy="446423"/>
            <a:chOff x="457200" y="1466425"/>
            <a:chExt cx="776900" cy="486300"/>
          </a:xfrm>
        </p:grpSpPr>
        <p:sp>
          <p:nvSpPr>
            <p:cNvPr id="313" name="Google Shape;31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6"/>
          <p:cNvGrpSpPr/>
          <p:nvPr/>
        </p:nvGrpSpPr>
        <p:grpSpPr>
          <a:xfrm>
            <a:off x="457222" y="1672428"/>
            <a:ext cx="713194" cy="446423"/>
            <a:chOff x="457200" y="1466425"/>
            <a:chExt cx="776900" cy="486300"/>
          </a:xfrm>
        </p:grpSpPr>
        <p:sp>
          <p:nvSpPr>
            <p:cNvPr id="318" name="Google Shape;31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6"/>
          <p:cNvGrpSpPr/>
          <p:nvPr/>
        </p:nvGrpSpPr>
        <p:grpSpPr>
          <a:xfrm>
            <a:off x="457197" y="2195578"/>
            <a:ext cx="713194" cy="446423"/>
            <a:chOff x="457200" y="1466425"/>
            <a:chExt cx="776900" cy="486300"/>
          </a:xfrm>
        </p:grpSpPr>
        <p:sp>
          <p:nvSpPr>
            <p:cNvPr id="323" name="Google Shape;32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6"/>
          <p:cNvGrpSpPr/>
          <p:nvPr/>
        </p:nvGrpSpPr>
        <p:grpSpPr>
          <a:xfrm>
            <a:off x="457197" y="2718203"/>
            <a:ext cx="713194" cy="446423"/>
            <a:chOff x="457200" y="1466425"/>
            <a:chExt cx="776900" cy="486300"/>
          </a:xfrm>
        </p:grpSpPr>
        <p:sp>
          <p:nvSpPr>
            <p:cNvPr id="328" name="Google Shape;32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6"/>
          <p:cNvGrpSpPr/>
          <p:nvPr/>
        </p:nvGrpSpPr>
        <p:grpSpPr>
          <a:xfrm>
            <a:off x="457222" y="3240828"/>
            <a:ext cx="713194" cy="446423"/>
            <a:chOff x="457200" y="1466425"/>
            <a:chExt cx="776900" cy="486300"/>
          </a:xfrm>
        </p:grpSpPr>
        <p:sp>
          <p:nvSpPr>
            <p:cNvPr id="333" name="Google Shape;33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6"/>
          <p:cNvGrpSpPr/>
          <p:nvPr/>
        </p:nvGrpSpPr>
        <p:grpSpPr>
          <a:xfrm>
            <a:off x="457222" y="3763453"/>
            <a:ext cx="713194" cy="446423"/>
            <a:chOff x="457200" y="1466425"/>
            <a:chExt cx="776900" cy="486300"/>
          </a:xfrm>
        </p:grpSpPr>
        <p:sp>
          <p:nvSpPr>
            <p:cNvPr id="338" name="Google Shape;33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6"/>
          <p:cNvGrpSpPr/>
          <p:nvPr/>
        </p:nvGrpSpPr>
        <p:grpSpPr>
          <a:xfrm>
            <a:off x="457222" y="4311603"/>
            <a:ext cx="713194" cy="446423"/>
            <a:chOff x="457200" y="1466425"/>
            <a:chExt cx="776900" cy="486300"/>
          </a:xfrm>
        </p:grpSpPr>
        <p:sp>
          <p:nvSpPr>
            <p:cNvPr id="343" name="Google Shape;34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351" name="Google Shape;351;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7"/>
          <p:cNvGrpSpPr/>
          <p:nvPr/>
        </p:nvGrpSpPr>
        <p:grpSpPr>
          <a:xfrm>
            <a:off x="457427" y="3873038"/>
            <a:ext cx="602564" cy="377174"/>
            <a:chOff x="457200" y="1466425"/>
            <a:chExt cx="776900" cy="486300"/>
          </a:xfrm>
        </p:grpSpPr>
        <p:sp>
          <p:nvSpPr>
            <p:cNvPr id="355" name="Google Shape;35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7"/>
          <p:cNvGrpSpPr/>
          <p:nvPr/>
        </p:nvGrpSpPr>
        <p:grpSpPr>
          <a:xfrm>
            <a:off x="457315" y="4311142"/>
            <a:ext cx="602564" cy="377174"/>
            <a:chOff x="457200" y="1466425"/>
            <a:chExt cx="776900" cy="486300"/>
          </a:xfrm>
        </p:grpSpPr>
        <p:sp>
          <p:nvSpPr>
            <p:cNvPr id="360" name="Google Shape;36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7"/>
          <p:cNvGrpSpPr/>
          <p:nvPr/>
        </p:nvGrpSpPr>
        <p:grpSpPr>
          <a:xfrm>
            <a:off x="457377" y="2996663"/>
            <a:ext cx="602564" cy="377174"/>
            <a:chOff x="457200" y="1466425"/>
            <a:chExt cx="776900" cy="486300"/>
          </a:xfrm>
        </p:grpSpPr>
        <p:sp>
          <p:nvSpPr>
            <p:cNvPr id="365" name="Google Shape;36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7"/>
          <p:cNvGrpSpPr/>
          <p:nvPr/>
        </p:nvGrpSpPr>
        <p:grpSpPr>
          <a:xfrm>
            <a:off x="457265" y="3434767"/>
            <a:ext cx="602564" cy="377174"/>
            <a:chOff x="457200" y="1466425"/>
            <a:chExt cx="776900" cy="486300"/>
          </a:xfrm>
        </p:grpSpPr>
        <p:sp>
          <p:nvSpPr>
            <p:cNvPr id="370" name="Google Shape;37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7"/>
          <p:cNvGrpSpPr/>
          <p:nvPr/>
        </p:nvGrpSpPr>
        <p:grpSpPr>
          <a:xfrm>
            <a:off x="457402" y="2135288"/>
            <a:ext cx="602564" cy="377174"/>
            <a:chOff x="457200" y="1466425"/>
            <a:chExt cx="776900" cy="486300"/>
          </a:xfrm>
        </p:grpSpPr>
        <p:sp>
          <p:nvSpPr>
            <p:cNvPr id="375" name="Google Shape;37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7"/>
          <p:cNvGrpSpPr/>
          <p:nvPr/>
        </p:nvGrpSpPr>
        <p:grpSpPr>
          <a:xfrm>
            <a:off x="457290" y="2573392"/>
            <a:ext cx="602564" cy="377174"/>
            <a:chOff x="457200" y="1466425"/>
            <a:chExt cx="776900" cy="486300"/>
          </a:xfrm>
        </p:grpSpPr>
        <p:sp>
          <p:nvSpPr>
            <p:cNvPr id="380" name="Google Shape;38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7"/>
          <p:cNvGrpSpPr/>
          <p:nvPr/>
        </p:nvGrpSpPr>
        <p:grpSpPr>
          <a:xfrm>
            <a:off x="457352" y="1258913"/>
            <a:ext cx="602564" cy="377174"/>
            <a:chOff x="457200" y="1466425"/>
            <a:chExt cx="776900" cy="486300"/>
          </a:xfrm>
        </p:grpSpPr>
        <p:sp>
          <p:nvSpPr>
            <p:cNvPr id="385" name="Google Shape;38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7"/>
          <p:cNvGrpSpPr/>
          <p:nvPr/>
        </p:nvGrpSpPr>
        <p:grpSpPr>
          <a:xfrm>
            <a:off x="457240" y="1697017"/>
            <a:ext cx="602564" cy="377174"/>
            <a:chOff x="457200" y="1466425"/>
            <a:chExt cx="776900" cy="486300"/>
          </a:xfrm>
        </p:grpSpPr>
        <p:sp>
          <p:nvSpPr>
            <p:cNvPr id="390" name="Google Shape;39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398" name="Google Shape;398;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8"/>
          <p:cNvGrpSpPr/>
          <p:nvPr/>
        </p:nvGrpSpPr>
        <p:grpSpPr>
          <a:xfrm>
            <a:off x="457427" y="3873038"/>
            <a:ext cx="602564" cy="377174"/>
            <a:chOff x="457200" y="1466425"/>
            <a:chExt cx="776900" cy="486300"/>
          </a:xfrm>
        </p:grpSpPr>
        <p:sp>
          <p:nvSpPr>
            <p:cNvPr id="402" name="Google Shape;40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8"/>
          <p:cNvGrpSpPr/>
          <p:nvPr/>
        </p:nvGrpSpPr>
        <p:grpSpPr>
          <a:xfrm>
            <a:off x="457315" y="4311142"/>
            <a:ext cx="602564" cy="377174"/>
            <a:chOff x="457200" y="1466425"/>
            <a:chExt cx="776900" cy="486300"/>
          </a:xfrm>
        </p:grpSpPr>
        <p:sp>
          <p:nvSpPr>
            <p:cNvPr id="407" name="Google Shape;40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8"/>
          <p:cNvGrpSpPr/>
          <p:nvPr/>
        </p:nvGrpSpPr>
        <p:grpSpPr>
          <a:xfrm>
            <a:off x="457377" y="2996663"/>
            <a:ext cx="602564" cy="377174"/>
            <a:chOff x="457200" y="1466425"/>
            <a:chExt cx="776900" cy="486300"/>
          </a:xfrm>
        </p:grpSpPr>
        <p:sp>
          <p:nvSpPr>
            <p:cNvPr id="412" name="Google Shape;41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8"/>
          <p:cNvGrpSpPr/>
          <p:nvPr/>
        </p:nvGrpSpPr>
        <p:grpSpPr>
          <a:xfrm>
            <a:off x="457265" y="3434767"/>
            <a:ext cx="602564" cy="377174"/>
            <a:chOff x="457200" y="1466425"/>
            <a:chExt cx="776900" cy="486300"/>
          </a:xfrm>
        </p:grpSpPr>
        <p:sp>
          <p:nvSpPr>
            <p:cNvPr id="417" name="Google Shape;41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8"/>
          <p:cNvGrpSpPr/>
          <p:nvPr/>
        </p:nvGrpSpPr>
        <p:grpSpPr>
          <a:xfrm>
            <a:off x="457402" y="2135288"/>
            <a:ext cx="602564" cy="377174"/>
            <a:chOff x="457200" y="1466425"/>
            <a:chExt cx="776900" cy="486300"/>
          </a:xfrm>
        </p:grpSpPr>
        <p:sp>
          <p:nvSpPr>
            <p:cNvPr id="422" name="Google Shape;42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8"/>
          <p:cNvGrpSpPr/>
          <p:nvPr/>
        </p:nvGrpSpPr>
        <p:grpSpPr>
          <a:xfrm>
            <a:off x="457290" y="2573392"/>
            <a:ext cx="602564" cy="377174"/>
            <a:chOff x="457200" y="1466425"/>
            <a:chExt cx="776900" cy="486300"/>
          </a:xfrm>
        </p:grpSpPr>
        <p:sp>
          <p:nvSpPr>
            <p:cNvPr id="427" name="Google Shape;42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8"/>
          <p:cNvGrpSpPr/>
          <p:nvPr/>
        </p:nvGrpSpPr>
        <p:grpSpPr>
          <a:xfrm>
            <a:off x="457352" y="1258913"/>
            <a:ext cx="602564" cy="377174"/>
            <a:chOff x="457200" y="1466425"/>
            <a:chExt cx="776900" cy="486300"/>
          </a:xfrm>
        </p:grpSpPr>
        <p:sp>
          <p:nvSpPr>
            <p:cNvPr id="432" name="Google Shape;43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8"/>
          <p:cNvGrpSpPr/>
          <p:nvPr/>
        </p:nvGrpSpPr>
        <p:grpSpPr>
          <a:xfrm>
            <a:off x="457240" y="1697017"/>
            <a:ext cx="602564" cy="377174"/>
            <a:chOff x="457200" y="1466425"/>
            <a:chExt cx="776900" cy="486300"/>
          </a:xfrm>
        </p:grpSpPr>
        <p:sp>
          <p:nvSpPr>
            <p:cNvPr id="437" name="Google Shape;43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445" name="Google Shape;445;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49"/>
          <p:cNvGrpSpPr/>
          <p:nvPr/>
        </p:nvGrpSpPr>
        <p:grpSpPr>
          <a:xfrm>
            <a:off x="457181" y="1345103"/>
            <a:ext cx="533372" cy="533480"/>
            <a:chOff x="457200" y="1378813"/>
            <a:chExt cx="695400" cy="695450"/>
          </a:xfrm>
        </p:grpSpPr>
        <p:sp>
          <p:nvSpPr>
            <p:cNvPr id="448" name="Google Shape;448;p4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4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4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49"/>
          <p:cNvGrpSpPr/>
          <p:nvPr/>
        </p:nvGrpSpPr>
        <p:grpSpPr>
          <a:xfrm>
            <a:off x="3305156" y="1345103"/>
            <a:ext cx="533372" cy="533480"/>
            <a:chOff x="457200" y="1378813"/>
            <a:chExt cx="695400" cy="695450"/>
          </a:xfrm>
        </p:grpSpPr>
        <p:sp>
          <p:nvSpPr>
            <p:cNvPr id="453" name="Google Shape;453;p4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4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49"/>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9"/>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49"/>
          <p:cNvGrpSpPr/>
          <p:nvPr/>
        </p:nvGrpSpPr>
        <p:grpSpPr>
          <a:xfrm>
            <a:off x="6134081" y="1345853"/>
            <a:ext cx="533372" cy="533480"/>
            <a:chOff x="457200" y="1378813"/>
            <a:chExt cx="695400" cy="695450"/>
          </a:xfrm>
        </p:grpSpPr>
        <p:sp>
          <p:nvSpPr>
            <p:cNvPr id="458" name="Google Shape;458;p4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4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4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467" name="Google Shape;467;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495" name="Google Shape;495;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1"/>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06" name="Google Shape;506;p51"/>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507" name="Google Shape;507;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14" name="Google Shape;514;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2"/>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52"/>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26"/>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5" name="Google Shape;2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33" name="Google Shape;533;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3"/>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53"/>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53"/>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52" name="Google Shape;552;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4"/>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2" name="Google Shape;562;p54"/>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563" name="Google Shape;563;p54"/>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564" name="Google Shape;564;p54"/>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71" name="Google Shape;571;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5"/>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4" name="Google Shape;584;p5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55"/>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586" name="Google Shape;586;p5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93" name="Google Shape;593;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6"/>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5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56"/>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5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615" name="Google Shape;615;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7"/>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57"/>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57"/>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57"/>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637" name="Google Shape;637;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8"/>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49" name="Google Shape;649;p58"/>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650" name="Google Shape;650;p58"/>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651" name="Google Shape;651;p58"/>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652" name="Google Shape;652;p58"/>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659" name="Google Shape;659;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59"/>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4" name="Google Shape;67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59"/>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676" name="Google Shape;67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59"/>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684" name="Google Shape;684;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709" name="Google Shape;709;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1"/>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61"/>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61"/>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61"/>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61"/>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734" name="Google Shape;734;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2"/>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62"/>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62"/>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62"/>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62"/>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7"/>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8" name="Google Shape;28;p2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33" name="Google Shape;33;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759" name="Google Shape;759;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3"/>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3"/>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3"/>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780" name="Google Shape;780;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787" name="Google Shape;787;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815" name="Google Shape;815;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5"/>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65"/>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65"/>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65"/>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65"/>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36" name="Google Shape;836;p65"/>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6"/>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59" name="Google Shape;859;p66"/>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60" name="Google Shape;860;p66"/>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61" name="Google Shape;861;p66"/>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62" name="Google Shape;862;p66"/>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63" name="Google Shape;863;p66"/>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66"/>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870" name="Google Shape;870;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7"/>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7"/>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7"/>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7"/>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901" name="Google Shape;901;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932" name="Google Shape;932;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6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69"/>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69"/>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69"/>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69"/>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69"/>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69"/>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69"/>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963" name="Google Shape;963;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0"/>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2" name="Google Shape;982;p70"/>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983" name="Google Shape;983;p70"/>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984" name="Google Shape;984;p70"/>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985" name="Google Shape;985;p70"/>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986" name="Google Shape;986;p70"/>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987" name="Google Shape;987;p70"/>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988" name="Google Shape;988;p70"/>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1"/>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91" name="Google Shape;991;p7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93" name="Google Shape;99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1"/>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GB"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1"/>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mc:AlternateContent>
    <mc:Choice Requires="p14">
      <p:transition p14:dur="400">
        <p:fade thruBlk="1"/>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00" name="Google Shape;100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rgbClr val="000000"/>
                </a:solidFill>
                <a:latin typeface="Roboto Medium"/>
                <a:ea typeface="Roboto Medium"/>
                <a:cs typeface="Roboto Medium"/>
                <a:sym typeface="Roboto Medium"/>
              </a:rPr>
              <a:t>Time’s Up! </a:t>
            </a:r>
            <a:r>
              <a:rPr b="0" i="0" lang="en-GB"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2"/>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28"/>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8"/>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8"/>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8"/>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05" name="Google Shape;1005;p7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08" name="Google Shape;1008;p7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GB"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4"/>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mc:AlternateContent>
    <mc:Choice Requires="p14">
      <p:transition p14:dur="400">
        <p:fade thruBlk="1"/>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13" name="Google Shape;1013;p7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2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29"/>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6" name="Google Shape;56;p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GB"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0" name="Google Shape;60;p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0"/>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66" name="Google Shape;6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GB"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9" name="Google Shape;69;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1"/>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76" name="Google Shape;7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GB"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79" name="Google Shape;7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2"/>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GB"/>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GB" sz="3100">
                <a:latin typeface="Roboto"/>
                <a:ea typeface="Roboto"/>
                <a:cs typeface="Roboto"/>
                <a:sym typeface="Roboto"/>
              </a:rPr>
              <a:t>Assessment, Analysis, </a:t>
            </a:r>
            <a:br>
              <a:rPr lang="en-GB" sz="3100">
                <a:latin typeface="Roboto"/>
                <a:ea typeface="Roboto"/>
                <a:cs typeface="Roboto"/>
                <a:sym typeface="Roboto"/>
              </a:rPr>
            </a:br>
            <a:r>
              <a:rPr lang="en-GB"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Tree>
  </p:cSld>
  <p:clrMapOvr>
    <a:masterClrMapping/>
  </p:clrMapOvr>
  <mc:AlternateContent>
    <mc:Choice Requires="p14">
      <p:transition p14:dur="400">
        <p:fade thruBlk="1"/>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Exploitation: </a:t>
            </a:r>
            <a:r>
              <a:rPr lang="en-GB" sz="2000">
                <a:latin typeface="Roboto"/>
                <a:ea typeface="Roboto"/>
                <a:cs typeface="Roboto"/>
                <a:sym typeface="Roboto"/>
              </a:rPr>
              <a:t>Insufficient password with insufficient cryptography</a:t>
            </a:r>
            <a:endParaRPr sz="2000">
              <a:solidFill>
                <a:schemeClr val="dk1"/>
              </a:solidFill>
            </a:endParaRPr>
          </a:p>
        </p:txBody>
      </p:sp>
      <p:sp>
        <p:nvSpPr>
          <p:cNvPr id="1135" name="Google Shape;1135;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136" name="Google Shape;1136;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After gaining access to the “secret_folder” the Red Team was generously greeted with an md5sum hash under Ryan's account which is used to log into the webdav folder. This allowed us to inject a php script to gain C&amp;C</a:t>
            </a:r>
            <a:endParaRPr b="0" i="0" sz="1200" u="none" cap="none" strike="noStrike">
              <a:solidFill>
                <a:srgbClr val="000000"/>
              </a:solidFill>
              <a:latin typeface="Roboto"/>
              <a:ea typeface="Roboto"/>
              <a:cs typeface="Roboto"/>
              <a:sym typeface="Roboto"/>
            </a:endParaRPr>
          </a:p>
        </p:txBody>
      </p:sp>
      <p:grpSp>
        <p:nvGrpSpPr>
          <p:cNvPr id="1138" name="Google Shape;1138;p10"/>
          <p:cNvGrpSpPr/>
          <p:nvPr/>
        </p:nvGrpSpPr>
        <p:grpSpPr>
          <a:xfrm>
            <a:off x="457181" y="887903"/>
            <a:ext cx="533372" cy="533480"/>
            <a:chOff x="457200" y="1378813"/>
            <a:chExt cx="695400" cy="695450"/>
          </a:xfrm>
        </p:grpSpPr>
        <p:sp>
          <p:nvSpPr>
            <p:cNvPr id="1139" name="Google Shape;1139;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0" name="Google Shape;1140;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10"/>
          <p:cNvGrpSpPr/>
          <p:nvPr/>
        </p:nvGrpSpPr>
        <p:grpSpPr>
          <a:xfrm>
            <a:off x="3228956" y="887903"/>
            <a:ext cx="533372" cy="533480"/>
            <a:chOff x="457200" y="1378813"/>
            <a:chExt cx="695400" cy="695450"/>
          </a:xfrm>
        </p:grpSpPr>
        <p:sp>
          <p:nvSpPr>
            <p:cNvPr id="1142" name="Google Shape;1142;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3" name="Google Shape;1143;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4" name="Google Shape;1144;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0"/>
          <p:cNvSpPr txBox="1"/>
          <p:nvPr/>
        </p:nvSpPr>
        <p:spPr>
          <a:xfrm>
            <a:off x="3496050" y="1481260"/>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Using Crackstation to crack the hash, it gave us the password “linux4u” and allowed access to the webdav where we injected the shell.php script.</a:t>
            </a:r>
            <a:endParaRPr b="0" i="0" sz="1000" u="none" cap="none" strike="noStrike">
              <a:solidFill>
                <a:srgbClr val="000000"/>
              </a:solidFill>
              <a:latin typeface="Roboto"/>
              <a:ea typeface="Roboto"/>
              <a:cs typeface="Roboto"/>
              <a:sym typeface="Roboto"/>
            </a:endParaRPr>
          </a:p>
        </p:txBody>
      </p:sp>
      <p:grpSp>
        <p:nvGrpSpPr>
          <p:cNvPr id="1146" name="Google Shape;1146;p10"/>
          <p:cNvGrpSpPr/>
          <p:nvPr/>
        </p:nvGrpSpPr>
        <p:grpSpPr>
          <a:xfrm>
            <a:off x="6134081" y="888653"/>
            <a:ext cx="533372" cy="533480"/>
            <a:chOff x="457200" y="1378813"/>
            <a:chExt cx="695400" cy="695450"/>
          </a:xfrm>
        </p:grpSpPr>
        <p:sp>
          <p:nvSpPr>
            <p:cNvPr id="1147" name="Google Shape;1147;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48" name="Google Shape;1148;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1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Access to the webdav folder using Ryan's credentials and injection of script.</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51" name="Google Shape;1151;p10"/>
          <p:cNvPicPr preferRelativeResize="0"/>
          <p:nvPr/>
        </p:nvPicPr>
        <p:blipFill rotWithShape="1">
          <a:blip r:embed="rId3">
            <a:alphaModFix/>
          </a:blip>
          <a:srcRect b="-13420" l="-20704" r="9891" t="-19060"/>
          <a:stretch/>
        </p:blipFill>
        <p:spPr>
          <a:xfrm>
            <a:off x="2517140" y="2934335"/>
            <a:ext cx="3752850" cy="1843405"/>
          </a:xfrm>
          <a:prstGeom prst="rect">
            <a:avLst/>
          </a:prstGeom>
          <a:noFill/>
          <a:ln>
            <a:noFill/>
          </a:ln>
        </p:spPr>
      </p:pic>
      <p:pic>
        <p:nvPicPr>
          <p:cNvPr id="1152" name="Google Shape;1152;p10"/>
          <p:cNvPicPr preferRelativeResize="0"/>
          <p:nvPr/>
        </p:nvPicPr>
        <p:blipFill rotWithShape="1">
          <a:blip r:embed="rId4">
            <a:alphaModFix/>
          </a:blip>
          <a:srcRect b="0" l="0" r="0" t="0"/>
          <a:stretch/>
        </p:blipFill>
        <p:spPr>
          <a:xfrm>
            <a:off x="6478270" y="2622550"/>
            <a:ext cx="2274570" cy="2012315"/>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1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8" name="Google Shape;1158;p11"/>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Blue Team</a:t>
            </a:r>
            <a:endParaRPr b="1"/>
          </a:p>
          <a:p>
            <a:pPr indent="0" lvl="0" marL="0" rtl="0" algn="ctr">
              <a:lnSpc>
                <a:spcPct val="100000"/>
              </a:lnSpc>
              <a:spcBef>
                <a:spcPts val="0"/>
              </a:spcBef>
              <a:spcAft>
                <a:spcPts val="0"/>
              </a:spcAft>
              <a:buSzPts val="3400"/>
              <a:buNone/>
            </a:pPr>
            <a:r>
              <a:rPr lang="en-GB" sz="3400">
                <a:latin typeface="Roboto Light"/>
                <a:ea typeface="Roboto Light"/>
                <a:cs typeface="Roboto Light"/>
                <a:sym typeface="Roboto Light"/>
              </a:rPr>
              <a:t>Log Analysis and </a:t>
            </a:r>
            <a:br>
              <a:rPr lang="en-GB" sz="3400">
                <a:latin typeface="Roboto Light"/>
                <a:ea typeface="Roboto Light"/>
                <a:cs typeface="Roboto Light"/>
                <a:sym typeface="Roboto Light"/>
              </a:rPr>
            </a:br>
            <a:r>
              <a:rPr lang="en-GB"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9" name="Google Shape;1159;p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Analysis: Identifying the Port Scan</a:t>
            </a:r>
            <a:endParaRPr>
              <a:solidFill>
                <a:schemeClr val="dk1"/>
              </a:solidFill>
            </a:endParaRPr>
          </a:p>
        </p:txBody>
      </p:sp>
      <p:sp>
        <p:nvSpPr>
          <p:cNvPr id="1165" name="Google Shape;1165;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166" name="Google Shape;1166;p12"/>
          <p:cNvSpPr/>
          <p:nvPr/>
        </p:nvSpPr>
        <p:spPr>
          <a:xfrm>
            <a:off x="367350" y="1467800"/>
            <a:ext cx="8409300" cy="2384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GB"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0" i="0" lang="en-GB" sz="1400" u="none" cap="none" strike="noStrike">
                <a:solidFill>
                  <a:srgbClr val="000000"/>
                </a:solidFill>
                <a:latin typeface="Roboto"/>
                <a:ea typeface="Roboto"/>
                <a:cs typeface="Roboto"/>
                <a:sym typeface="Roboto"/>
              </a:rPr>
              <a:t>Include a screenshot of Kibana logs depicting the port scan. </a:t>
            </a:r>
            <a:endParaRPr b="0" i="0" sz="1400" u="none" cap="none" strike="noStrike">
              <a:solidFill>
                <a:srgbClr val="000000"/>
              </a:solidFill>
              <a:latin typeface="Roboto"/>
              <a:ea typeface="Roboto"/>
              <a:cs typeface="Roboto"/>
              <a:sym typeface="Roboto"/>
            </a:endParaRPr>
          </a:p>
        </p:txBody>
      </p:sp>
      <p:sp>
        <p:nvSpPr>
          <p:cNvPr id="1167" name="Google Shape;1167;p12"/>
          <p:cNvSpPr txBox="1"/>
          <p:nvPr>
            <p:ph idx="1" type="subTitle"/>
          </p:nvPr>
        </p:nvSpPr>
        <p:spPr>
          <a:xfrm>
            <a:off x="845820" y="669290"/>
            <a:ext cx="7065010" cy="97155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GB" sz="1200"/>
              <a:t>Port scan occurred at approximately 16:12:30 on Feb 12.</a:t>
            </a:r>
            <a:endParaRPr sz="1200"/>
          </a:p>
          <a:p>
            <a:pPr indent="-167640" lvl="0" marL="320040" rtl="0" algn="l">
              <a:lnSpc>
                <a:spcPct val="100000"/>
              </a:lnSpc>
              <a:spcBef>
                <a:spcPts val="0"/>
              </a:spcBef>
              <a:spcAft>
                <a:spcPts val="0"/>
              </a:spcAft>
              <a:buSzPts val="1200"/>
              <a:buChar char="●"/>
            </a:pPr>
            <a:r>
              <a:rPr lang="en-GB" sz="1200"/>
              <a:t>18,204 packets were sent from 192.168.1.90?</a:t>
            </a:r>
            <a:endParaRPr sz="1200"/>
          </a:p>
          <a:p>
            <a:pPr indent="-167640" lvl="0" marL="320040" rtl="0" algn="l">
              <a:lnSpc>
                <a:spcPct val="100000"/>
              </a:lnSpc>
              <a:spcBef>
                <a:spcPts val="0"/>
              </a:spcBef>
              <a:spcAft>
                <a:spcPts val="0"/>
              </a:spcAft>
              <a:buSzPts val="1200"/>
              <a:buChar char="●"/>
            </a:pPr>
            <a:r>
              <a:rPr lang="en-GB" sz="1200"/>
              <a:t>The numerous amount of requests for port 80 from 192.168.1.90</a:t>
            </a:r>
            <a:endParaRPr sz="1200"/>
          </a:p>
        </p:txBody>
      </p:sp>
      <p:pic>
        <p:nvPicPr>
          <p:cNvPr id="1168" name="Google Shape;1168;p12"/>
          <p:cNvPicPr preferRelativeResize="0"/>
          <p:nvPr/>
        </p:nvPicPr>
        <p:blipFill rotWithShape="1">
          <a:blip r:embed="rId3">
            <a:alphaModFix/>
          </a:blip>
          <a:srcRect b="0" l="0" r="0" t="0"/>
          <a:stretch/>
        </p:blipFill>
        <p:spPr>
          <a:xfrm>
            <a:off x="421200" y="835137"/>
            <a:ext cx="424701" cy="331225"/>
          </a:xfrm>
          <a:prstGeom prst="rect">
            <a:avLst/>
          </a:prstGeom>
          <a:noFill/>
          <a:ln>
            <a:noFill/>
          </a:ln>
        </p:spPr>
      </p:pic>
      <p:pic>
        <p:nvPicPr>
          <p:cNvPr id="1169" name="Google Shape;1169;p12"/>
          <p:cNvPicPr preferRelativeResize="0"/>
          <p:nvPr/>
        </p:nvPicPr>
        <p:blipFill rotWithShape="1">
          <a:blip r:embed="rId4">
            <a:alphaModFix/>
          </a:blip>
          <a:srcRect b="-4860" l="-1936" r="-14389" t="-2724"/>
          <a:stretch/>
        </p:blipFill>
        <p:spPr>
          <a:xfrm>
            <a:off x="0" y="1210310"/>
            <a:ext cx="10179685" cy="406273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Analysis: Finding the Request for the Hidden Directory</a:t>
            </a:r>
            <a:endParaRPr>
              <a:solidFill>
                <a:schemeClr val="dk1"/>
              </a:solidFill>
            </a:endParaRPr>
          </a:p>
        </p:txBody>
      </p:sp>
      <p:sp>
        <p:nvSpPr>
          <p:cNvPr id="1175" name="Google Shape;1175;p13"/>
          <p:cNvSpPr/>
          <p:nvPr/>
        </p:nvSpPr>
        <p:spPr>
          <a:xfrm>
            <a:off x="367350" y="1467800"/>
            <a:ext cx="8409300" cy="2384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Include a screenshot of Kibana logs depicting the request for the hidden directory. </a:t>
            </a:r>
            <a:endParaRPr b="0" i="0" sz="1400" u="none" cap="none" strike="noStrike">
              <a:solidFill>
                <a:srgbClr val="000000"/>
              </a:solidFill>
              <a:latin typeface="Roboto"/>
              <a:ea typeface="Roboto"/>
              <a:cs typeface="Roboto"/>
              <a:sym typeface="Roboto"/>
            </a:endParaRPr>
          </a:p>
        </p:txBody>
      </p:sp>
      <p:sp>
        <p:nvSpPr>
          <p:cNvPr id="1176" name="Google Shape;1176;p13"/>
          <p:cNvSpPr txBox="1"/>
          <p:nvPr>
            <p:ph idx="1" type="subTitle"/>
          </p:nvPr>
        </p:nvSpPr>
        <p:spPr>
          <a:xfrm>
            <a:off x="792480" y="637540"/>
            <a:ext cx="7630160" cy="890905"/>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GB" sz="1200"/>
              <a:t>The request came in at 16:30 with approximately 16150 requests.</a:t>
            </a:r>
            <a:endParaRPr sz="1200"/>
          </a:p>
          <a:p>
            <a:pPr indent="-167640" lvl="0" marL="320040" rtl="0" algn="l">
              <a:lnSpc>
                <a:spcPct val="100000"/>
              </a:lnSpc>
              <a:spcBef>
                <a:spcPts val="0"/>
              </a:spcBef>
              <a:spcAft>
                <a:spcPts val="0"/>
              </a:spcAft>
              <a:buSzPts val="1200"/>
              <a:buChar char="●"/>
            </a:pPr>
            <a:r>
              <a:rPr lang="en-GB" sz="1200"/>
              <a:t>Files requested were the secret_folder directory which contain a set of instructions to access the shared webdav account. (Which was seen after the brute-force was able to gain entry to the webdav folder)</a:t>
            </a:r>
            <a:endParaRPr sz="1200"/>
          </a:p>
        </p:txBody>
      </p:sp>
      <p:pic>
        <p:nvPicPr>
          <p:cNvPr id="1177" name="Google Shape;1177;p13"/>
          <p:cNvPicPr preferRelativeResize="0"/>
          <p:nvPr/>
        </p:nvPicPr>
        <p:blipFill rotWithShape="1">
          <a:blip r:embed="rId3">
            <a:alphaModFix/>
          </a:blip>
          <a:srcRect b="0" l="0" r="0" t="0"/>
          <a:stretch/>
        </p:blipFill>
        <p:spPr>
          <a:xfrm>
            <a:off x="367860" y="834502"/>
            <a:ext cx="424701" cy="331225"/>
          </a:xfrm>
          <a:prstGeom prst="rect">
            <a:avLst/>
          </a:prstGeom>
          <a:noFill/>
          <a:ln>
            <a:noFill/>
          </a:ln>
        </p:spPr>
      </p:pic>
      <p:pic>
        <p:nvPicPr>
          <p:cNvPr id="1178" name="Google Shape;1178;p13"/>
          <p:cNvPicPr preferRelativeResize="0"/>
          <p:nvPr/>
        </p:nvPicPr>
        <p:blipFill rotWithShape="1">
          <a:blip r:embed="rId4">
            <a:alphaModFix/>
          </a:blip>
          <a:srcRect b="0" l="0" r="0" t="0"/>
          <a:stretch/>
        </p:blipFill>
        <p:spPr>
          <a:xfrm>
            <a:off x="635" y="1466850"/>
            <a:ext cx="9143365" cy="3593465"/>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4"/>
          <p:cNvSpPr txBox="1"/>
          <p:nvPr>
            <p:ph type="title"/>
          </p:nvPr>
        </p:nvSpPr>
        <p:spPr>
          <a:xfrm>
            <a:off x="-12300" y="635"/>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Analysis: Uncovering the Brute Force Attack</a:t>
            </a:r>
            <a:endParaRPr>
              <a:solidFill>
                <a:schemeClr val="dk1"/>
              </a:solidFill>
            </a:endParaRPr>
          </a:p>
        </p:txBody>
      </p:sp>
      <p:sp>
        <p:nvSpPr>
          <p:cNvPr id="1184" name="Google Shape;1184;p14"/>
          <p:cNvSpPr/>
          <p:nvPr/>
        </p:nvSpPr>
        <p:spPr>
          <a:xfrm>
            <a:off x="366715" y="1467800"/>
            <a:ext cx="8409300" cy="2384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Include a screenshot of Kibana logs depicting the brute force attack.  </a:t>
            </a:r>
            <a:endParaRPr b="0" i="0" sz="1400" u="none" cap="none" strike="noStrike">
              <a:solidFill>
                <a:srgbClr val="000000"/>
              </a:solidFill>
              <a:latin typeface="Roboto"/>
              <a:ea typeface="Roboto"/>
              <a:cs typeface="Roboto"/>
              <a:sym typeface="Roboto"/>
            </a:endParaRPr>
          </a:p>
        </p:txBody>
      </p:sp>
      <p:sp>
        <p:nvSpPr>
          <p:cNvPr id="1185" name="Google Shape;1185;p14"/>
          <p:cNvSpPr txBox="1"/>
          <p:nvPr>
            <p:ph idx="1" type="subTitle"/>
          </p:nvPr>
        </p:nvSpPr>
        <p:spPr>
          <a:xfrm>
            <a:off x="925195" y="697230"/>
            <a:ext cx="7851775" cy="97155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GB" sz="1200"/>
              <a:t>There were 16,141 requests made to login at approximately 16:30 on February 12.</a:t>
            </a:r>
            <a:endParaRPr sz="1200"/>
          </a:p>
          <a:p>
            <a:pPr indent="-167640" lvl="0" marL="320040" rtl="0" algn="l">
              <a:lnSpc>
                <a:spcPct val="100000"/>
              </a:lnSpc>
              <a:spcBef>
                <a:spcPts val="0"/>
              </a:spcBef>
              <a:spcAft>
                <a:spcPts val="0"/>
              </a:spcAft>
              <a:buSzPts val="1200"/>
              <a:buChar char="●"/>
            </a:pPr>
            <a:r>
              <a:rPr lang="en-GB" sz="1200"/>
              <a:t>The attacker was able to gain entry to Ashton's account after the 16,142</a:t>
            </a:r>
            <a:r>
              <a:rPr lang="en-GB" sz="800"/>
              <a:t>nd</a:t>
            </a:r>
            <a:r>
              <a:rPr lang="en-GB" sz="1200"/>
              <a:t> attempt. Successfully gained account access.</a:t>
            </a:r>
            <a:endParaRPr sz="1200"/>
          </a:p>
        </p:txBody>
      </p:sp>
      <p:pic>
        <p:nvPicPr>
          <p:cNvPr id="1186" name="Google Shape;1186;p14"/>
          <p:cNvPicPr preferRelativeResize="0"/>
          <p:nvPr/>
        </p:nvPicPr>
        <p:blipFill rotWithShape="1">
          <a:blip r:embed="rId3">
            <a:alphaModFix/>
          </a:blip>
          <a:srcRect b="0" l="0" r="0" t="0"/>
          <a:stretch/>
        </p:blipFill>
        <p:spPr>
          <a:xfrm>
            <a:off x="500575" y="835137"/>
            <a:ext cx="424701" cy="331225"/>
          </a:xfrm>
          <a:prstGeom prst="rect">
            <a:avLst/>
          </a:prstGeom>
          <a:noFill/>
          <a:ln>
            <a:noFill/>
          </a:ln>
        </p:spPr>
      </p:pic>
      <p:pic>
        <p:nvPicPr>
          <p:cNvPr id="1187" name="Google Shape;1187;p14"/>
          <p:cNvPicPr preferRelativeResize="0"/>
          <p:nvPr/>
        </p:nvPicPr>
        <p:blipFill rotWithShape="1">
          <a:blip r:embed="rId4">
            <a:alphaModFix/>
          </a:blip>
          <a:srcRect b="0" l="0" r="0" t="0"/>
          <a:stretch/>
        </p:blipFill>
        <p:spPr>
          <a:xfrm>
            <a:off x="0" y="1384935"/>
            <a:ext cx="9065260" cy="366776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
          <p:cNvSpPr txBox="1"/>
          <p:nvPr>
            <p:ph type="title"/>
          </p:nvPr>
        </p:nvSpPr>
        <p:spPr>
          <a:xfrm>
            <a:off x="-235" y="-635"/>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Analysis: Finding the WebDAV Connection</a:t>
            </a:r>
            <a:endParaRPr>
              <a:solidFill>
                <a:schemeClr val="dk1"/>
              </a:solidFill>
            </a:endParaRPr>
          </a:p>
        </p:txBody>
      </p:sp>
      <p:sp>
        <p:nvSpPr>
          <p:cNvPr id="1193" name="Google Shape;1193;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194" name="Google Shape;1194;p15"/>
          <p:cNvSpPr/>
          <p:nvPr/>
        </p:nvSpPr>
        <p:spPr>
          <a:xfrm>
            <a:off x="366715" y="1467800"/>
            <a:ext cx="8409300" cy="2384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Add a screenshot of Kibana logs depicting the WebDAV connection.  </a:t>
            </a:r>
            <a:endParaRPr b="0" i="0" sz="1400" u="none" cap="none" strike="noStrike">
              <a:solidFill>
                <a:srgbClr val="000000"/>
              </a:solidFill>
              <a:latin typeface="Roboto"/>
              <a:ea typeface="Roboto"/>
              <a:cs typeface="Roboto"/>
              <a:sym typeface="Roboto"/>
            </a:endParaRPr>
          </a:p>
        </p:txBody>
      </p:sp>
      <p:sp>
        <p:nvSpPr>
          <p:cNvPr id="1195" name="Google Shape;1195;p15"/>
          <p:cNvSpPr txBox="1"/>
          <p:nvPr>
            <p:ph idx="1" type="subTitle"/>
          </p:nvPr>
        </p:nvSpPr>
        <p:spPr>
          <a:xfrm>
            <a:off x="792215" y="638430"/>
            <a:ext cx="57912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GB" sz="1200"/>
              <a:t>First request came in at 17:00 ending at 18:30 with approximately 48 requests.</a:t>
            </a:r>
            <a:endParaRPr sz="1200"/>
          </a:p>
          <a:p>
            <a:pPr indent="-167640" lvl="0" marL="320040" rtl="0" algn="l">
              <a:lnSpc>
                <a:spcPct val="100000"/>
              </a:lnSpc>
              <a:spcBef>
                <a:spcPts val="0"/>
              </a:spcBef>
              <a:spcAft>
                <a:spcPts val="0"/>
              </a:spcAft>
              <a:buSzPts val="1200"/>
              <a:buChar char="●"/>
            </a:pPr>
            <a:r>
              <a:rPr lang="en-GB" sz="1200"/>
              <a:t>Files requested were the webdav folder which contain a set of extensions to the HTTP protocol which allows users to collaboratively edit and manage files on remote web servers.</a:t>
            </a:r>
            <a:endParaRPr sz="1200"/>
          </a:p>
        </p:txBody>
      </p:sp>
      <p:pic>
        <p:nvPicPr>
          <p:cNvPr id="1196" name="Google Shape;1196;p15"/>
          <p:cNvPicPr preferRelativeResize="0"/>
          <p:nvPr/>
        </p:nvPicPr>
        <p:blipFill rotWithShape="1">
          <a:blip r:embed="rId3">
            <a:alphaModFix/>
          </a:blip>
          <a:srcRect b="0" l="0" r="0" t="0"/>
          <a:stretch/>
        </p:blipFill>
        <p:spPr>
          <a:xfrm>
            <a:off x="367860" y="834502"/>
            <a:ext cx="424701" cy="331225"/>
          </a:xfrm>
          <a:prstGeom prst="rect">
            <a:avLst/>
          </a:prstGeom>
          <a:noFill/>
          <a:ln>
            <a:noFill/>
          </a:ln>
        </p:spPr>
      </p:pic>
      <p:pic>
        <p:nvPicPr>
          <p:cNvPr id="1197" name="Google Shape;1197;p15"/>
          <p:cNvPicPr preferRelativeResize="0"/>
          <p:nvPr/>
        </p:nvPicPr>
        <p:blipFill rotWithShape="1">
          <a:blip r:embed="rId4">
            <a:alphaModFix/>
          </a:blip>
          <a:srcRect b="0" l="0" r="0" t="0"/>
          <a:stretch/>
        </p:blipFill>
        <p:spPr>
          <a:xfrm>
            <a:off x="118745" y="1466850"/>
            <a:ext cx="8738235" cy="3343275"/>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3" name="Google Shape;1203;p16"/>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Blue Team</a:t>
            </a:r>
            <a:endParaRPr b="1"/>
          </a:p>
          <a:p>
            <a:pPr indent="0" lvl="0" marL="0" rtl="0" algn="ctr">
              <a:lnSpc>
                <a:spcPct val="100000"/>
              </a:lnSpc>
              <a:spcBef>
                <a:spcPts val="0"/>
              </a:spcBef>
              <a:spcAft>
                <a:spcPts val="0"/>
              </a:spcAft>
              <a:buSzPts val="3400"/>
              <a:buNone/>
            </a:pPr>
            <a:r>
              <a:rPr lang="en-GB" sz="3400">
                <a:latin typeface="Roboto Light"/>
                <a:ea typeface="Roboto Light"/>
                <a:cs typeface="Roboto Light"/>
                <a:sym typeface="Roboto Light"/>
              </a:rPr>
              <a:t>Proposed Alarms and </a:t>
            </a:r>
            <a:br>
              <a:rPr lang="en-GB" sz="3400">
                <a:latin typeface="Roboto Light"/>
                <a:ea typeface="Roboto Light"/>
                <a:cs typeface="Roboto Light"/>
                <a:sym typeface="Roboto Light"/>
              </a:rPr>
            </a:br>
            <a:r>
              <a:rPr lang="en-GB"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4" name="Google Shape;1204;p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Mitigation: Blocking the Port Scan</a:t>
            </a:r>
            <a:endParaRPr/>
          </a:p>
        </p:txBody>
      </p:sp>
      <p:sp>
        <p:nvSpPr>
          <p:cNvPr id="1210" name="Google Shape;1210;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211" name="Google Shape;1211;p17"/>
          <p:cNvSpPr txBox="1"/>
          <p:nvPr>
            <p:ph idx="2" type="subTitle"/>
          </p:nvPr>
        </p:nvSpPr>
        <p:spPr>
          <a:xfrm>
            <a:off x="-12065" y="1602740"/>
            <a:ext cx="4298315" cy="3175635"/>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kind of alarm can be set to detect future port scans?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400"/>
              <a:buFont typeface="Arial"/>
              <a:buChar char="•"/>
            </a:pPr>
            <a:r>
              <a:rPr lang="en-GB" sz="1400"/>
              <a:t>If there was an overwhelming number of requests for ports coming from a single source IP</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GB" sz="1400"/>
              <a:t>What threshold would you set to activate this alarm?</a:t>
            </a:r>
            <a:endParaRPr sz="1400"/>
          </a:p>
          <a:p>
            <a:pPr indent="-285750" lvl="0" marL="285750" rtl="0" algn="l">
              <a:lnSpc>
                <a:spcPct val="115000"/>
              </a:lnSpc>
              <a:spcBef>
                <a:spcPts val="0"/>
              </a:spcBef>
              <a:spcAft>
                <a:spcPts val="0"/>
              </a:spcAft>
              <a:buSzPts val="1400"/>
              <a:buFont typeface="Arial"/>
              <a:buChar char="•"/>
            </a:pPr>
            <a:r>
              <a:rPr lang="en-GB" sz="1400"/>
              <a:t>A threshold of 0 should apply. If there is any notice of this alarm triggering. It should notify immediately.</a:t>
            </a:r>
            <a:endParaRPr sz="1400"/>
          </a:p>
        </p:txBody>
      </p:sp>
      <p:sp>
        <p:nvSpPr>
          <p:cNvPr id="1212" name="Google Shape;1212;p17"/>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configurations can be set on the host to mitigate port scans?</a:t>
            </a:r>
            <a:endParaRPr sz="1400"/>
          </a:p>
          <a:p>
            <a:pPr indent="-285750" lvl="0" marL="285750" rtl="0" algn="l">
              <a:lnSpc>
                <a:spcPct val="115000"/>
              </a:lnSpc>
              <a:spcBef>
                <a:spcPts val="0"/>
              </a:spcBef>
              <a:spcAft>
                <a:spcPts val="0"/>
              </a:spcAft>
              <a:buSzPts val="1400"/>
              <a:buFont typeface="Arial"/>
              <a:buChar char="•"/>
            </a:pPr>
            <a:r>
              <a:rPr lang="en-GB" sz="1400"/>
              <a:t>Installation of a firewall. A firewall can help stop unauthorized access.</a:t>
            </a:r>
            <a:endParaRPr sz="1400"/>
          </a:p>
          <a:p>
            <a:pPr indent="-196850" lvl="0" marL="285750" rtl="0" algn="l">
              <a:lnSpc>
                <a:spcPct val="115000"/>
              </a:lnSpc>
              <a:spcBef>
                <a:spcPts val="0"/>
              </a:spcBef>
              <a:spcAft>
                <a:spcPts val="0"/>
              </a:spcAft>
              <a:buSzPts val="1400"/>
              <a:buFont typeface="Arial"/>
              <a:buNone/>
            </a:pPr>
            <a:r>
              <a:t/>
            </a:r>
            <a:endParaRPr sz="1400"/>
          </a:p>
          <a:p>
            <a:pPr indent="-285750" lvl="0" marL="285750" rtl="0" algn="l">
              <a:lnSpc>
                <a:spcPct val="115000"/>
              </a:lnSpc>
              <a:spcBef>
                <a:spcPts val="0"/>
              </a:spcBef>
              <a:spcAft>
                <a:spcPts val="0"/>
              </a:spcAft>
              <a:buSzPts val="1400"/>
              <a:buFont typeface="Arial"/>
              <a:buChar char="•"/>
            </a:pPr>
            <a:r>
              <a:rPr lang="en-GB" sz="1400"/>
              <a:t>An internal port scan should be completed as well to see if there are more ports than necessary exposed to the public. If so, close all unnecessary ports and place alarms on all others</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mc:AlternateContent>
    <mc:Choice Requires="p14">
      <p:transition p14:dur="400">
        <p:fade thruBlk="1"/>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Mitigation: Finding the Request for the Hidden Directory</a:t>
            </a:r>
            <a:endParaRPr/>
          </a:p>
        </p:txBody>
      </p:sp>
      <p:sp>
        <p:nvSpPr>
          <p:cNvPr id="1218" name="Google Shape;1218;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219" name="Google Shape;1219;p1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kind of alarm can be set to detect future unauthorized access?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400"/>
              <a:buFont typeface="Arial"/>
              <a:buChar char="•"/>
            </a:pPr>
            <a:r>
              <a:rPr lang="en-GB" sz="1400"/>
              <a:t>A alarm should be triggered if anyone tries to access this hidden directory. Although a nuisance, security must be activley practiced.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What threshold would you set to activate this alarm?</a:t>
            </a:r>
            <a:endParaRPr sz="1400"/>
          </a:p>
          <a:p>
            <a:pPr indent="-285750" lvl="0" marL="285750" rtl="0" algn="l">
              <a:lnSpc>
                <a:spcPct val="115000"/>
              </a:lnSpc>
              <a:spcBef>
                <a:spcPts val="0"/>
              </a:spcBef>
              <a:spcAft>
                <a:spcPts val="0"/>
              </a:spcAft>
              <a:buSzPts val="1400"/>
              <a:buFont typeface="Arial"/>
              <a:buChar char="•"/>
            </a:pPr>
            <a:r>
              <a:rPr lang="en-GB" sz="1400"/>
              <a:t>A threshold of 0. Access should be two factor, with a secondary override to needed.</a:t>
            </a:r>
            <a:endParaRPr sz="1400"/>
          </a:p>
        </p:txBody>
      </p:sp>
      <p:sp>
        <p:nvSpPr>
          <p:cNvPr id="1220" name="Google Shape;1220;p1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configuration can be set on the host to block unwanted access?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400"/>
              <a:buFont typeface="Arial"/>
              <a:buChar char="•"/>
            </a:pPr>
            <a:r>
              <a:rPr lang="en-GB" sz="1400"/>
              <a:t>The immediate removal of all secret and confidential company directories from the public facing webserver.</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Describe the solution. If possible, provide required command lines. </a:t>
            </a:r>
            <a:endParaRPr sz="1400"/>
          </a:p>
          <a:p>
            <a:pPr indent="-285750" lvl="0" marL="285750" rtl="0" algn="l">
              <a:lnSpc>
                <a:spcPct val="115000"/>
              </a:lnSpc>
              <a:spcBef>
                <a:spcPts val="0"/>
              </a:spcBef>
              <a:spcAft>
                <a:spcPts val="0"/>
              </a:spcAft>
              <a:buSzPts val="1400"/>
              <a:buFont typeface="Arial"/>
              <a:buChar char="•"/>
            </a:pPr>
            <a:r>
              <a:rPr lang="en-GB" sz="1400"/>
              <a:t>If folders are needed; cp -R &lt;source_folder&gt; &lt;destination_folder&gt; then rmdir -r to perminately delete the directory</a:t>
            </a:r>
            <a:endParaRPr sz="1400"/>
          </a:p>
        </p:txBody>
      </p:sp>
    </p:spTree>
  </p:cSld>
  <p:clrMapOvr>
    <a:masterClrMapping/>
  </p:clrMapOvr>
  <mc:AlternateContent>
    <mc:Choice Requires="p14">
      <p:transition p14:dur="400">
        <p:fade thruBlk="1"/>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Mitigation: Preventing Brute Force Attacks</a:t>
            </a:r>
            <a:endParaRPr/>
          </a:p>
        </p:txBody>
      </p:sp>
      <p:sp>
        <p:nvSpPr>
          <p:cNvPr id="1226" name="Google Shape;122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227" name="Google Shape;1227;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kind of alarm can be set to detect future brute force attacks?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200"/>
              <a:buFont typeface="Arial"/>
              <a:buChar char="•"/>
            </a:pPr>
            <a:r>
              <a:rPr lang="en-GB"/>
              <a:t>L</a:t>
            </a:r>
            <a:r>
              <a:rPr lang="en-GB" sz="1200">
                <a:latin typeface="Roboto"/>
                <a:ea typeface="Roboto"/>
                <a:cs typeface="Roboto"/>
                <a:sym typeface="Roboto"/>
              </a:rPr>
              <a:t>ock out an IP address with multiple failed logins</a:t>
            </a:r>
            <a:r>
              <a:rPr lang="en-GB"/>
              <a:t> in succession.</a:t>
            </a:r>
            <a:endParaRPr/>
          </a:p>
          <a:p>
            <a:pPr indent="-285750" lvl="0" marL="285750" rtl="0" algn="l">
              <a:lnSpc>
                <a:spcPct val="115000"/>
              </a:lnSpc>
              <a:spcBef>
                <a:spcPts val="0"/>
              </a:spcBef>
              <a:spcAft>
                <a:spcPts val="0"/>
              </a:spcAft>
              <a:buSzPts val="1200"/>
              <a:buFont typeface="Arial"/>
              <a:buChar char="•"/>
            </a:pPr>
            <a:r>
              <a:rPr lang="en-GB"/>
              <a:t>Alert after 5 status code 401’s within a minute</a:t>
            </a:r>
            <a:endParaRPr/>
          </a:p>
          <a:p>
            <a:pPr indent="0" lvl="0" marL="0" rtl="0" algn="l">
              <a:lnSpc>
                <a:spcPct val="115000"/>
              </a:lnSpc>
              <a:spcBef>
                <a:spcPts val="0"/>
              </a:spcBef>
              <a:spcAft>
                <a:spcPts val="0"/>
              </a:spcAft>
              <a:buSzPts val="12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sz="1400"/>
              <a:t>What threshold would you set to activate this alarm?</a:t>
            </a:r>
            <a:endParaRPr sz="1400"/>
          </a:p>
          <a:p>
            <a:pPr indent="-285750" lvl="0" marL="285750" rtl="0" algn="l">
              <a:lnSpc>
                <a:spcPct val="115000"/>
              </a:lnSpc>
              <a:spcBef>
                <a:spcPts val="0"/>
              </a:spcBef>
              <a:spcAft>
                <a:spcPts val="0"/>
              </a:spcAft>
              <a:buSzPts val="1200"/>
              <a:buFont typeface="Arial"/>
              <a:buChar char="•"/>
            </a:pPr>
            <a:r>
              <a:rPr lang="en-GB"/>
              <a:t>There could be varying levels of this alarm. One alarm could be; alert after 10 unsuccsessful logins over an hour (or average based on average logins per hour)</a:t>
            </a:r>
            <a:endParaRPr/>
          </a:p>
        </p:txBody>
      </p:sp>
      <p:sp>
        <p:nvSpPr>
          <p:cNvPr id="1228" name="Google Shape;1228;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configuration can be set on the host to block brute force attacks?</a:t>
            </a:r>
            <a:endParaRPr sz="1400"/>
          </a:p>
          <a:p>
            <a:pPr indent="-285750" lvl="0" marL="285750" rtl="0" algn="l">
              <a:lnSpc>
                <a:spcPct val="115000"/>
              </a:lnSpc>
              <a:spcBef>
                <a:spcPts val="0"/>
              </a:spcBef>
              <a:spcAft>
                <a:spcPts val="0"/>
              </a:spcAft>
              <a:buSzPts val="1200"/>
              <a:buFont typeface="Arial"/>
              <a:buChar char="•"/>
            </a:pPr>
            <a:r>
              <a:rPr lang="en-GB"/>
              <a:t>Use of strong and complex passwords</a:t>
            </a:r>
            <a:endParaRPr/>
          </a:p>
          <a:p>
            <a:pPr indent="-285750" lvl="0" marL="285750" rtl="0" algn="l">
              <a:lnSpc>
                <a:spcPct val="115000"/>
              </a:lnSpc>
              <a:spcBef>
                <a:spcPts val="0"/>
              </a:spcBef>
              <a:spcAft>
                <a:spcPts val="0"/>
              </a:spcAft>
              <a:buSzPts val="1200"/>
              <a:buFont typeface="Arial"/>
              <a:buChar char="•"/>
            </a:pPr>
            <a:r>
              <a:rPr lang="en-GB"/>
              <a:t>Two - Factor Authenication</a:t>
            </a:r>
            <a:endParaRPr/>
          </a:p>
          <a:p>
            <a:pPr indent="-285750" lvl="0" marL="285750" rtl="0" algn="l">
              <a:lnSpc>
                <a:spcPct val="115000"/>
              </a:lnSpc>
              <a:spcBef>
                <a:spcPts val="0"/>
              </a:spcBef>
              <a:spcAft>
                <a:spcPts val="0"/>
              </a:spcAft>
              <a:buSzPts val="1200"/>
              <a:buFont typeface="Arial"/>
              <a:buChar char="•"/>
            </a:pPr>
            <a:r>
              <a:rPr lang="en-GB"/>
              <a:t>Use of CAPTCHA on logins</a:t>
            </a:r>
            <a:endParaRPr/>
          </a:p>
          <a:p>
            <a:pPr indent="-285750" lvl="0" marL="285750" rtl="0" algn="l">
              <a:lnSpc>
                <a:spcPct val="115000"/>
              </a:lnSpc>
              <a:spcBef>
                <a:spcPts val="0"/>
              </a:spcBef>
              <a:spcAft>
                <a:spcPts val="0"/>
              </a:spcAft>
              <a:buSzPts val="1200"/>
              <a:buFont typeface="Arial"/>
              <a:buChar char="•"/>
            </a:pPr>
            <a:r>
              <a:rPr lang="en-GB"/>
              <a:t>Lockout accounts after sequential failed logins</a:t>
            </a:r>
            <a:endParaRPr/>
          </a:p>
          <a:p>
            <a:pPr indent="-196850" lvl="0" marL="28575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Describe the solution. If possible, provide the required command line(s). </a:t>
            </a:r>
            <a:endParaRPr sz="1400"/>
          </a:p>
          <a:p>
            <a:pPr indent="-285750" lvl="0" marL="285750" rtl="0" algn="l">
              <a:lnSpc>
                <a:spcPct val="115000"/>
              </a:lnSpc>
              <a:spcBef>
                <a:spcPts val="0"/>
              </a:spcBef>
              <a:spcAft>
                <a:spcPts val="0"/>
              </a:spcAft>
              <a:buSzPts val="1400"/>
              <a:buFont typeface="Arial"/>
              <a:buChar char="•"/>
            </a:pPr>
            <a:r>
              <a:rPr lang="en-GB" sz="1400"/>
              <a:t>These can be completed within the group policy settings in the server manager</a:t>
            </a:r>
            <a:endParaRPr sz="1400"/>
          </a:p>
        </p:txBody>
      </p:sp>
    </p:spTree>
  </p:cSld>
  <p:clrMapOvr>
    <a:masterClrMapping/>
  </p:clrMapOvr>
  <mc:AlternateContent>
    <mc:Choice Requires="p14">
      <p:transition p14:dur="400">
        <p:fade thruBlk="1"/>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GB">
                <a:solidFill>
                  <a:schemeClr val="dk1"/>
                </a:solidFill>
              </a:rPr>
              <a:t>This document contains the following sections:</a:t>
            </a:r>
            <a:endParaRPr>
              <a:solidFill>
                <a:schemeClr val="dk1"/>
              </a:solidFill>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GB"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GB" sz="1800" u="none" cap="none" strike="noStrike">
                <a:solidFill>
                  <a:schemeClr val="dk1"/>
                </a:solidFill>
                <a:latin typeface="Roboto"/>
                <a:ea typeface="Roboto"/>
                <a:cs typeface="Roboto"/>
                <a:sym typeface="Roboto"/>
              </a:rPr>
              <a:t>Red Team</a:t>
            </a:r>
            <a:r>
              <a:rPr b="0" i="0" lang="en-GB"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GB" sz="1800" u="none" cap="none" strike="noStrike">
                <a:solidFill>
                  <a:schemeClr val="dk1"/>
                </a:solidFill>
                <a:latin typeface="Roboto"/>
                <a:ea typeface="Roboto"/>
                <a:cs typeface="Roboto"/>
                <a:sym typeface="Roboto"/>
              </a:rPr>
              <a:t>Blue Team</a:t>
            </a:r>
            <a:r>
              <a:rPr b="0" i="0" lang="en-GB"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GB" sz="1800" u="none" cap="none" strike="noStrike">
                <a:solidFill>
                  <a:schemeClr val="dk1"/>
                </a:solidFill>
                <a:latin typeface="Roboto"/>
                <a:ea typeface="Roboto"/>
                <a:cs typeface="Roboto"/>
                <a:sym typeface="Roboto"/>
              </a:rPr>
              <a:t>Hardening</a:t>
            </a:r>
            <a:r>
              <a:rPr b="0" i="0" lang="en-GB"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p14:dur="400">
        <p:fade thruBlk="1"/>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Mitigation: Detecting the WebDAV Connection</a:t>
            </a:r>
            <a:endParaRPr/>
          </a:p>
        </p:txBody>
      </p:sp>
      <p:sp>
        <p:nvSpPr>
          <p:cNvPr id="1234" name="Google Shape;12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235" name="Google Shape;1235;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kind of alarm can be set to detect future access to this directory?</a:t>
            </a:r>
            <a:endParaRPr sz="1400"/>
          </a:p>
          <a:p>
            <a:pPr indent="-196850" lvl="0" marL="285750" rtl="0" algn="l">
              <a:lnSpc>
                <a:spcPct val="115000"/>
              </a:lnSpc>
              <a:spcBef>
                <a:spcPts val="0"/>
              </a:spcBef>
              <a:spcAft>
                <a:spcPts val="0"/>
              </a:spcAft>
              <a:buSzPts val="1400"/>
              <a:buFont typeface="Arial"/>
              <a:buNone/>
            </a:pPr>
            <a:r>
              <a:t/>
            </a:r>
            <a:endParaRPr sz="1400"/>
          </a:p>
          <a:p>
            <a:pPr indent="-285750" lvl="0" marL="285750" rtl="0" algn="l">
              <a:lnSpc>
                <a:spcPct val="115000"/>
              </a:lnSpc>
              <a:spcBef>
                <a:spcPts val="0"/>
              </a:spcBef>
              <a:spcAft>
                <a:spcPts val="0"/>
              </a:spcAft>
              <a:buSzPts val="1400"/>
              <a:buFont typeface="Arial"/>
              <a:buChar char="•"/>
            </a:pPr>
            <a:r>
              <a:rPr lang="en-GB" sz="1400"/>
              <a:t>Any IP outside of the whitelisted IP’s should be alerted to the security center.</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What threshold would you set to activate this alarm?</a:t>
            </a:r>
            <a:endParaRPr sz="1400"/>
          </a:p>
          <a:p>
            <a:pPr indent="-285750" lvl="0" marL="285750" rtl="0" algn="l">
              <a:lnSpc>
                <a:spcPct val="115000"/>
              </a:lnSpc>
              <a:spcBef>
                <a:spcPts val="0"/>
              </a:spcBef>
              <a:spcAft>
                <a:spcPts val="0"/>
              </a:spcAft>
              <a:buSzPts val="1400"/>
              <a:buFont typeface="Arial"/>
              <a:buChar char="•"/>
            </a:pPr>
            <a:r>
              <a:rPr lang="en-GB" sz="1400"/>
              <a:t>A threshold of 0, any bad access attempt outside of the “safe zone” should set the alert off.</a:t>
            </a:r>
            <a:endParaRPr sz="1400"/>
          </a:p>
        </p:txBody>
      </p:sp>
      <p:sp>
        <p:nvSpPr>
          <p:cNvPr id="1236" name="Google Shape;1236;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configuration can be set on the host to control access?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400"/>
              <a:buFont typeface="Arial"/>
              <a:buChar char="•"/>
            </a:pPr>
            <a:r>
              <a:rPr lang="en-GB" sz="1400"/>
              <a:t>The only access point to the webdav folder should be within whitelisted IP’s, using complex passwords and hashing.</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Describe the solution. If possible, provide the required command line(s).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285750" lvl="0" marL="285750" rtl="0" algn="l">
              <a:lnSpc>
                <a:spcPct val="115000"/>
              </a:lnSpc>
              <a:spcBef>
                <a:spcPts val="0"/>
              </a:spcBef>
              <a:spcAft>
                <a:spcPts val="0"/>
              </a:spcAft>
              <a:buSzPts val="1400"/>
              <a:buFont typeface="Arial"/>
              <a:buChar char="•"/>
            </a:pPr>
            <a:r>
              <a:rPr lang="en-GB" sz="1400"/>
              <a:t>Since the red team gained access via port 80, consider blocking that port.</a:t>
            </a:r>
            <a:endParaRPr sz="1400"/>
          </a:p>
        </p:txBody>
      </p:sp>
    </p:spTree>
  </p:cSld>
  <p:clrMapOvr>
    <a:masterClrMapping/>
  </p:clrMapOvr>
  <mc:AlternateContent>
    <mc:Choice Requires="p14">
      <p:transition p14:dur="400">
        <p:fade thruBlk="1"/>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Mitigation: Identifying Reverse Shell Uploads</a:t>
            </a:r>
            <a:endParaRPr/>
          </a:p>
        </p:txBody>
      </p:sp>
      <p:sp>
        <p:nvSpPr>
          <p:cNvPr id="1242" name="Google Shape;12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243" name="Google Shape;1243;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kind of alarm can be set to detect future file uploads?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400"/>
              <a:buFont typeface="Arial"/>
              <a:buChar char="•"/>
            </a:pPr>
            <a:r>
              <a:rPr lang="en-GB" sz="1400"/>
              <a:t>An alarm that detects any “php” uploads</a:t>
            </a:r>
            <a:endParaRPr sz="1400"/>
          </a:p>
          <a:p>
            <a:pPr indent="-196850" lvl="0" marL="28575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GB" sz="1400"/>
              <a:t>What threshold would you set to activate this alarm?</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285750" lvl="0" marL="285750" rtl="0" algn="l">
              <a:lnSpc>
                <a:spcPct val="115000"/>
              </a:lnSpc>
              <a:spcBef>
                <a:spcPts val="0"/>
              </a:spcBef>
              <a:spcAft>
                <a:spcPts val="0"/>
              </a:spcAft>
              <a:buSzPts val="1400"/>
              <a:buFont typeface="Arial"/>
              <a:buChar char="•"/>
            </a:pPr>
            <a:r>
              <a:rPr lang="en-GB" sz="1400"/>
              <a:t>A threshold of 0. Any upload would need in depth investigation.</a:t>
            </a:r>
            <a:endParaRPr sz="1400"/>
          </a:p>
        </p:txBody>
      </p:sp>
      <p:sp>
        <p:nvSpPr>
          <p:cNvPr id="1244" name="Google Shape;1244;p21"/>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GB" sz="1400"/>
              <a:t>What configuration can be set on the host to block file uploads?</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SzPts val="1200"/>
              <a:buFont typeface="Arial"/>
              <a:buChar char="•"/>
            </a:pPr>
            <a:r>
              <a:rPr lang="en-GB"/>
              <a:t>Adjust account settings so users can not write and to directories over HTTP. Use secondary authority at the user level to verify uploads to the directory.</a:t>
            </a:r>
            <a:endParaRPr/>
          </a:p>
          <a:p>
            <a:pPr indent="-196850" lvl="0" marL="28575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SzPts val="1400"/>
              <a:buNone/>
            </a:pPr>
            <a:r>
              <a:rPr lang="en-GB" sz="1400"/>
              <a:t>Describe the solution. If possible, provide the required command line. </a:t>
            </a:r>
            <a:endParaRPr sz="1400"/>
          </a:p>
          <a:p>
            <a:pPr indent="0" lvl="0" marL="0" rtl="0" algn="l">
              <a:lnSpc>
                <a:spcPct val="115000"/>
              </a:lnSpc>
              <a:spcBef>
                <a:spcPts val="0"/>
              </a:spcBef>
              <a:spcAft>
                <a:spcPts val="0"/>
              </a:spcAft>
              <a:buSzPts val="1400"/>
              <a:buNone/>
            </a:pPr>
            <a:r>
              <a:t/>
            </a:r>
            <a:endParaRPr sz="1400"/>
          </a:p>
          <a:p>
            <a:pPr indent="-285750" lvl="0" marL="285750" rtl="0" algn="l">
              <a:lnSpc>
                <a:spcPct val="115000"/>
              </a:lnSpc>
              <a:spcBef>
                <a:spcPts val="0"/>
              </a:spcBef>
              <a:spcAft>
                <a:spcPts val="0"/>
              </a:spcAft>
              <a:buClr>
                <a:schemeClr val="dk1"/>
              </a:buClr>
              <a:buSzPts val="1100"/>
              <a:buFont typeface="Arial"/>
              <a:buChar char="•"/>
            </a:pPr>
            <a:r>
              <a:rPr lang="en-GB"/>
              <a:t>At a high level, block all upload capabilites for users. If uploads need to be done, they should be done at a local source level. </a:t>
            </a:r>
            <a:endParaRPr/>
          </a:p>
          <a:p>
            <a:pPr indent="0" lvl="0" marL="0" rtl="0" algn="l">
              <a:lnSpc>
                <a:spcPct val="115000"/>
              </a:lnSpc>
              <a:spcBef>
                <a:spcPts val="0"/>
              </a:spcBef>
              <a:spcAft>
                <a:spcPts val="0"/>
              </a:spcAft>
              <a:buSzPts val="1200"/>
              <a:buNone/>
            </a:pPr>
            <a:r>
              <a:t/>
            </a:r>
            <a:endParaRPr/>
          </a:p>
        </p:txBody>
      </p:sp>
    </p:spTree>
  </p:cSld>
  <p:clrMapOvr>
    <a:masterClrMapping/>
  </p:clrMapOvr>
  <mc:AlternateContent>
    <mc:Choice Requires="p14">
      <p:transition p14:dur="400">
        <p:fade thruBlk="1"/>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Tree>
  </p:cSld>
  <p:clrMapOvr>
    <a:masterClrMapping/>
  </p:clrMapOvr>
  <mc:AlternateContent>
    <mc:Choice Requires="p14">
      <p:transition p14:dur="400">
        <p:fade thruBlk="1"/>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GB"/>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thruBlk="1"/>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2" type="body"/>
          </p:nvPr>
        </p:nvSpPr>
        <p:spPr>
          <a:xfrm>
            <a:off x="115375" y="910475"/>
            <a:ext cx="6699600" cy="3897600"/>
          </a:xfrm>
          <a:prstGeom prst="rect">
            <a:avLst/>
          </a:prstGeom>
          <a:solidFill>
            <a:srgbClr val="1D8BE6">
              <a:alpha val="14509"/>
            </a:srgbClr>
          </a:solid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t/>
            </a:r>
            <a:endParaRPr>
              <a:latin typeface="Roboto"/>
              <a:ea typeface="Roboto"/>
              <a:cs typeface="Roboto"/>
              <a:sym typeface="Roboto"/>
            </a:endParaRPr>
          </a:p>
          <a:p>
            <a:pPr indent="0" lvl="0" marL="0" rtl="0" algn="l">
              <a:lnSpc>
                <a:spcPct val="100000"/>
              </a:lnSpc>
              <a:spcBef>
                <a:spcPts val="800"/>
              </a:spcBef>
              <a:spcAft>
                <a:spcPts val="0"/>
              </a:spcAft>
              <a:buSzPts val="1400"/>
              <a:buNone/>
            </a:pPr>
            <a:r>
              <a:t/>
            </a:r>
            <a:endParaRPr>
              <a:latin typeface="Roboto"/>
              <a:ea typeface="Roboto"/>
              <a:cs typeface="Roboto"/>
              <a:sym typeface="Roboto"/>
            </a:endParaRPr>
          </a:p>
          <a:p>
            <a:pPr indent="0" lvl="0" marL="0" rtl="0" algn="l">
              <a:lnSpc>
                <a:spcPct val="100000"/>
              </a:lnSpc>
              <a:spcBef>
                <a:spcPts val="800"/>
              </a:spcBef>
              <a:spcAft>
                <a:spcPts val="0"/>
              </a:spcAft>
              <a:buSzPts val="1400"/>
              <a:buNone/>
            </a:pPr>
            <a:r>
              <a:t/>
            </a:r>
            <a:endParaRPr>
              <a:latin typeface="Roboto"/>
              <a:ea typeface="Roboto"/>
              <a:cs typeface="Roboto"/>
              <a:sym typeface="Roboto"/>
            </a:endParaRPr>
          </a:p>
          <a:p>
            <a:pPr indent="0" lvl="0" marL="0" rtl="0" algn="l">
              <a:lnSpc>
                <a:spcPct val="100000"/>
              </a:lnSpc>
              <a:spcBef>
                <a:spcPts val="800"/>
              </a:spcBef>
              <a:spcAft>
                <a:spcPts val="0"/>
              </a:spcAft>
              <a:buSzPts val="1400"/>
              <a:buNone/>
            </a:pPr>
            <a:r>
              <a:t/>
            </a:r>
            <a:endParaRPr>
              <a:latin typeface="Roboto"/>
              <a:ea typeface="Roboto"/>
              <a:cs typeface="Roboto"/>
              <a:sym typeface="Roboto"/>
            </a:endParaRPr>
          </a:p>
          <a:p>
            <a:pPr indent="0" lvl="0" marL="0" marR="0" rtl="0" algn="ctr">
              <a:lnSpc>
                <a:spcPct val="100000"/>
              </a:lnSpc>
              <a:spcBef>
                <a:spcPts val="800"/>
              </a:spcBef>
              <a:spcAft>
                <a:spcPts val="0"/>
              </a:spcAft>
              <a:buSzPts val="1400"/>
              <a:buNone/>
            </a:pPr>
            <a:r>
              <a:rPr b="1" lang="en-GB" sz="1800"/>
              <a:t>[Insert Here]</a:t>
            </a:r>
            <a:endParaRPr b="1" sz="1800"/>
          </a:p>
          <a:p>
            <a:pPr indent="0" lvl="0" marL="0" rtl="0" algn="l">
              <a:lnSpc>
                <a:spcPct val="100000"/>
              </a:lnSpc>
              <a:spcBef>
                <a:spcPts val="0"/>
              </a:spcBef>
              <a:spcAft>
                <a:spcPts val="0"/>
              </a:spcAft>
              <a:buSzPts val="1400"/>
              <a:buNone/>
            </a:pPr>
            <a:r>
              <a:t/>
            </a:r>
            <a:endParaRPr b="1" sz="1800"/>
          </a:p>
          <a:p>
            <a:pPr indent="0" lvl="0" marL="0" rtl="0" algn="l">
              <a:lnSpc>
                <a:spcPct val="100000"/>
              </a:lnSpc>
              <a:spcBef>
                <a:spcPts val="800"/>
              </a:spcBef>
              <a:spcAft>
                <a:spcPts val="0"/>
              </a:spcAft>
              <a:buSzPts val="1400"/>
              <a:buNone/>
            </a:pPr>
            <a:r>
              <a:rPr lang="en-GB"/>
              <a:t>Use </a:t>
            </a:r>
            <a:r>
              <a:rPr lang="en-GB" u="sng">
                <a:solidFill>
                  <a:schemeClr val="hlink"/>
                </a:solidFill>
                <a:hlinkClick r:id="rId3"/>
              </a:rPr>
              <a:t>draw.io</a:t>
            </a:r>
            <a:r>
              <a:rPr lang="en-GB">
                <a:solidFill>
                  <a:schemeClr val="dk1"/>
                </a:solidFill>
              </a:rPr>
              <a:t> to create</a:t>
            </a:r>
            <a:r>
              <a:rPr lang="en-GB"/>
              <a:t> a diagram of the network.</a:t>
            </a:r>
            <a:endParaRPr/>
          </a:p>
          <a:p>
            <a:pPr indent="0" lvl="0" marL="0" rtl="0" algn="l">
              <a:lnSpc>
                <a:spcPct val="100000"/>
              </a:lnSpc>
              <a:spcBef>
                <a:spcPts val="800"/>
              </a:spcBef>
              <a:spcAft>
                <a:spcPts val="0"/>
              </a:spcAft>
              <a:buClr>
                <a:schemeClr val="dk1"/>
              </a:buClr>
              <a:buSzPts val="1100"/>
              <a:buFont typeface="Arial"/>
              <a:buNone/>
            </a:pPr>
            <a:r>
              <a:rPr lang="en-GB"/>
              <a:t>Add your diagram to this slide and fill out the data in the sidebar.</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8" name="Google Shape;1058;p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GB"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GB"/>
              <a:t>Address Range: </a:t>
            </a:r>
            <a:r>
              <a:rPr b="1" lang="en-GB"/>
              <a:t>192.168.1.0/24</a:t>
            </a:r>
            <a:endParaRPr b="1"/>
          </a:p>
          <a:p>
            <a:pPr indent="0" lvl="0" marL="0" rtl="0" algn="l">
              <a:lnSpc>
                <a:spcPct val="100000"/>
              </a:lnSpc>
              <a:spcBef>
                <a:spcPts val="0"/>
              </a:spcBef>
              <a:spcAft>
                <a:spcPts val="0"/>
              </a:spcAft>
              <a:buClr>
                <a:schemeClr val="dk1"/>
              </a:buClr>
              <a:buSzPts val="1100"/>
              <a:buFont typeface="Arial"/>
              <a:buNone/>
            </a:pPr>
            <a:r>
              <a:rPr lang="en-GB"/>
              <a:t>Netmask:  </a:t>
            </a:r>
            <a:r>
              <a:rPr b="1" lang="en-GB"/>
              <a:t>255.255.255.0</a:t>
            </a:r>
            <a:endParaRPr b="1"/>
          </a:p>
          <a:p>
            <a:pPr indent="0" lvl="0" marL="0" rtl="0" algn="l">
              <a:lnSpc>
                <a:spcPct val="100000"/>
              </a:lnSpc>
              <a:spcBef>
                <a:spcPts val="0"/>
              </a:spcBef>
              <a:spcAft>
                <a:spcPts val="0"/>
              </a:spcAft>
              <a:buClr>
                <a:schemeClr val="dk1"/>
              </a:buClr>
              <a:buSzPts val="1100"/>
              <a:buFont typeface="Arial"/>
              <a:buNone/>
            </a:pPr>
            <a:r>
              <a:rPr lang="en-GB"/>
              <a:t>Gateway: </a:t>
            </a:r>
            <a:r>
              <a:rPr b="1" lang="en-GB"/>
              <a:t>192.168.1.1</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lang="en-GB"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GB"/>
              <a:t>IPv4: </a:t>
            </a:r>
            <a:r>
              <a:rPr b="1" lang="en-GB"/>
              <a:t>192.168.1.1</a:t>
            </a:r>
            <a:endParaRPr b="1"/>
          </a:p>
          <a:p>
            <a:pPr indent="0" lvl="0" marL="0" rtl="0" algn="l">
              <a:lnSpc>
                <a:spcPct val="100000"/>
              </a:lnSpc>
              <a:spcBef>
                <a:spcPts val="0"/>
              </a:spcBef>
              <a:spcAft>
                <a:spcPts val="0"/>
              </a:spcAft>
              <a:buClr>
                <a:schemeClr val="dk1"/>
              </a:buClr>
              <a:buSzPts val="1100"/>
              <a:buFont typeface="Arial"/>
              <a:buNone/>
            </a:pPr>
            <a:r>
              <a:rPr lang="en-GB"/>
              <a:t>OS: </a:t>
            </a:r>
            <a:r>
              <a:rPr b="1" lang="en-GB"/>
              <a:t>WINDOWS 10</a:t>
            </a:r>
            <a:endParaRPr b="1"/>
          </a:p>
          <a:p>
            <a:pPr indent="0" lvl="0" marL="0" rtl="0" algn="l">
              <a:lnSpc>
                <a:spcPct val="100000"/>
              </a:lnSpc>
              <a:spcBef>
                <a:spcPts val="0"/>
              </a:spcBef>
              <a:spcAft>
                <a:spcPts val="0"/>
              </a:spcAft>
              <a:buClr>
                <a:schemeClr val="dk1"/>
              </a:buClr>
              <a:buSzPts val="1100"/>
              <a:buFont typeface="Arial"/>
              <a:buNone/>
            </a:pPr>
            <a:r>
              <a:rPr lang="en-GB"/>
              <a:t>Hostname: </a:t>
            </a:r>
            <a:r>
              <a:rPr b="1" lang="en-GB"/>
              <a:t>Hyper-V</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lang="en-GB"/>
              <a:t>IPv4:</a:t>
            </a:r>
            <a:r>
              <a:rPr b="1" lang="en-GB"/>
              <a:t> 192.168.1.9</a:t>
            </a:r>
            <a:endParaRPr b="1"/>
          </a:p>
          <a:p>
            <a:pPr indent="0" lvl="0" marL="0" rtl="0" algn="l">
              <a:lnSpc>
                <a:spcPct val="100000"/>
              </a:lnSpc>
              <a:spcBef>
                <a:spcPts val="0"/>
              </a:spcBef>
              <a:spcAft>
                <a:spcPts val="0"/>
              </a:spcAft>
              <a:buClr>
                <a:schemeClr val="dk1"/>
              </a:buClr>
              <a:buSzPts val="1100"/>
              <a:buFont typeface="Arial"/>
              <a:buNone/>
            </a:pPr>
            <a:r>
              <a:rPr lang="en-GB"/>
              <a:t>OS: </a:t>
            </a:r>
            <a:r>
              <a:rPr b="1" lang="en-GB"/>
              <a:t>KALI LINUX</a:t>
            </a:r>
            <a:endParaRPr b="1"/>
          </a:p>
          <a:p>
            <a:pPr indent="0" lvl="0" marL="0" rtl="0" algn="l">
              <a:lnSpc>
                <a:spcPct val="100000"/>
              </a:lnSpc>
              <a:spcBef>
                <a:spcPts val="0"/>
              </a:spcBef>
              <a:spcAft>
                <a:spcPts val="0"/>
              </a:spcAft>
              <a:buClr>
                <a:schemeClr val="dk1"/>
              </a:buClr>
              <a:buSzPts val="1100"/>
              <a:buFont typeface="Arial"/>
              <a:buNone/>
            </a:pPr>
            <a:r>
              <a:rPr lang="en-GB"/>
              <a:t>Hostname: </a:t>
            </a:r>
            <a:r>
              <a:rPr b="1" lang="en-GB"/>
              <a:t>KALI LINUX</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lang="en-GB"/>
              <a:t>IPv4: </a:t>
            </a:r>
            <a:r>
              <a:rPr b="1" lang="en-GB"/>
              <a:t>192.168.1.105</a:t>
            </a:r>
            <a:endParaRPr b="1"/>
          </a:p>
          <a:p>
            <a:pPr indent="0" lvl="0" marL="0" rtl="0" algn="l">
              <a:lnSpc>
                <a:spcPct val="100000"/>
              </a:lnSpc>
              <a:spcBef>
                <a:spcPts val="0"/>
              </a:spcBef>
              <a:spcAft>
                <a:spcPts val="0"/>
              </a:spcAft>
              <a:buClr>
                <a:schemeClr val="dk1"/>
              </a:buClr>
              <a:buSzPts val="1100"/>
              <a:buFont typeface="Arial"/>
              <a:buNone/>
            </a:pPr>
            <a:r>
              <a:rPr lang="en-GB"/>
              <a:t>OS: </a:t>
            </a:r>
            <a:r>
              <a:rPr b="1" lang="en-GB"/>
              <a:t>LINUX</a:t>
            </a:r>
            <a:endParaRPr b="1"/>
          </a:p>
          <a:p>
            <a:pPr indent="0" lvl="0" marL="0" rtl="0" algn="l">
              <a:lnSpc>
                <a:spcPct val="100000"/>
              </a:lnSpc>
              <a:spcBef>
                <a:spcPts val="0"/>
              </a:spcBef>
              <a:spcAft>
                <a:spcPts val="0"/>
              </a:spcAft>
              <a:buClr>
                <a:schemeClr val="dk1"/>
              </a:buClr>
              <a:buSzPts val="1100"/>
              <a:buFont typeface="Arial"/>
              <a:buNone/>
            </a:pPr>
            <a:r>
              <a:rPr lang="en-GB"/>
              <a:t>Hostname: </a:t>
            </a:r>
            <a:r>
              <a:rPr b="1" lang="en-GB">
                <a:solidFill>
                  <a:schemeClr val="dk1"/>
                </a:solidFill>
              </a:rPr>
              <a:t>CAPSTONE</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lang="en-GB"/>
              <a:t>IPv4: </a:t>
            </a:r>
            <a:r>
              <a:rPr b="1" lang="en-GB"/>
              <a:t>192.168.1.1</a:t>
            </a:r>
            <a:endParaRPr b="1"/>
          </a:p>
          <a:p>
            <a:pPr indent="0" lvl="0" marL="0" rtl="0" algn="l">
              <a:lnSpc>
                <a:spcPct val="100000"/>
              </a:lnSpc>
              <a:spcBef>
                <a:spcPts val="0"/>
              </a:spcBef>
              <a:spcAft>
                <a:spcPts val="0"/>
              </a:spcAft>
              <a:buClr>
                <a:schemeClr val="dk1"/>
              </a:buClr>
              <a:buSzPts val="1100"/>
              <a:buFont typeface="Arial"/>
              <a:buNone/>
            </a:pPr>
            <a:r>
              <a:rPr lang="en-GB"/>
              <a:t>OS: </a:t>
            </a:r>
            <a:r>
              <a:rPr b="1" lang="en-GB"/>
              <a:t>LINUX</a:t>
            </a:r>
            <a:endParaRPr b="1"/>
          </a:p>
          <a:p>
            <a:pPr indent="0" lvl="0" marL="0" rtl="0" algn="l">
              <a:lnSpc>
                <a:spcPct val="100000"/>
              </a:lnSpc>
              <a:spcBef>
                <a:spcPts val="0"/>
              </a:spcBef>
              <a:spcAft>
                <a:spcPts val="0"/>
              </a:spcAft>
              <a:buClr>
                <a:schemeClr val="dk1"/>
              </a:buClr>
              <a:buSzPts val="1100"/>
              <a:buFont typeface="Arial"/>
              <a:buNone/>
            </a:pPr>
            <a:r>
              <a:rPr lang="en-GB"/>
              <a:t>Hostname: </a:t>
            </a:r>
            <a:r>
              <a:rPr b="1" lang="en-GB">
                <a:solidFill>
                  <a:schemeClr val="dk1"/>
                </a:solidFill>
              </a:rPr>
              <a:t>ELK SERVER</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000"/>
              <a:buNone/>
            </a:pPr>
            <a:r>
              <a:t/>
            </a:r>
            <a:endParaRPr b="1"/>
          </a:p>
        </p:txBody>
      </p:sp>
      <p:sp>
        <p:nvSpPr>
          <p:cNvPr id="1059" name="Google Shape;1059;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Network Topology</a:t>
            </a:r>
            <a:endParaRPr/>
          </a:p>
        </p:txBody>
      </p:sp>
      <p:sp>
        <p:nvSpPr>
          <p:cNvPr id="1060" name="Google Shape;1060;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pic>
        <p:nvPicPr>
          <p:cNvPr id="1061" name="Google Shape;1061;p4"/>
          <p:cNvPicPr preferRelativeResize="0"/>
          <p:nvPr/>
        </p:nvPicPr>
        <p:blipFill rotWithShape="1">
          <a:blip r:embed="rId4">
            <a:alphaModFix/>
          </a:blip>
          <a:srcRect b="0" l="0" r="0" t="0"/>
          <a:stretch/>
        </p:blipFill>
        <p:spPr>
          <a:xfrm>
            <a:off x="115375" y="676275"/>
            <a:ext cx="6699600" cy="42532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7" name="Google Shape;1067;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8" name="Google Shape;1068;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GB"/>
              <a:t>Red Team</a:t>
            </a:r>
            <a:endParaRPr b="1"/>
          </a:p>
          <a:p>
            <a:pPr indent="0" lvl="0" marL="0" rtl="0" algn="ctr">
              <a:lnSpc>
                <a:spcPct val="100000"/>
              </a:lnSpc>
              <a:spcBef>
                <a:spcPts val="0"/>
              </a:spcBef>
              <a:spcAft>
                <a:spcPts val="0"/>
              </a:spcAft>
              <a:buClr>
                <a:schemeClr val="dk1"/>
              </a:buClr>
              <a:buSzPts val="1100"/>
              <a:buFont typeface="Arial"/>
              <a:buNone/>
            </a:pPr>
            <a:r>
              <a:rPr lang="en-GB">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69" name="Google Shape;1069;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Tree>
  </p:cSld>
  <p:clrMapOvr>
    <a:masterClrMapping/>
  </p:clrMapOvr>
  <mc:AlternateContent>
    <mc:Choice Requires="p14">
      <p:transition p14:dur="400">
        <p:fade thruBlk="1"/>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Recon: Describing the Target</a:t>
            </a:r>
            <a:endParaRPr/>
          </a:p>
        </p:txBody>
      </p:sp>
      <p:sp>
        <p:nvSpPr>
          <p:cNvPr id="1075" name="Google Shape;1075;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GB">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graphicFrame>
        <p:nvGraphicFramePr>
          <p:cNvPr id="1077" name="Google Shape;1077;p6"/>
          <p:cNvGraphicFramePr/>
          <p:nvPr/>
        </p:nvGraphicFramePr>
        <p:xfrm>
          <a:off x="419800" y="1198750"/>
          <a:ext cx="3000000" cy="3000000"/>
        </p:xfrm>
        <a:graphic>
          <a:graphicData uri="http://schemas.openxmlformats.org/drawingml/2006/table">
            <a:tbl>
              <a:tblPr>
                <a:noFill/>
                <a:tableStyleId>{3EF66623-7C77-4553-B5C1-52968316F681}</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W10 Hyper-V Manager</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192.168.1.1</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The host machine used to conduct the pentest.</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ELK Server</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192.168.1.100</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Elastic Search &amp; Kibana server used to collect log information and activity on the Capstone server.</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KALI LINUX VM</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192.168.1.90</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Attacking machine, used to find and exploit vulnerabilities on the Capstone Server.</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Capstone Server</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192.168.1.105</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The server used to conduct the attack on. </a:t>
                      </a:r>
                      <a:endParaRPr b="1"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mc:AlternateContent>
    <mc:Choice Requires="p14">
      <p:transition p14:dur="400">
        <p:fade thruBlk="1"/>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Vulnerability Assessment</a:t>
            </a:r>
            <a:endParaRPr/>
          </a:p>
        </p:txBody>
      </p:sp>
      <p:sp>
        <p:nvSpPr>
          <p:cNvPr id="1083" name="Google Shape;1083;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GB">
                <a:latin typeface="Roboto Medium"/>
                <a:ea typeface="Roboto Medium"/>
                <a:cs typeface="Roboto Medium"/>
                <a:sym typeface="Roboto Medium"/>
              </a:rPr>
              <a:t>The assessment uncovered the following critical vulnerabilities in the target:</a:t>
            </a:r>
            <a:endParaRPr>
              <a:latin typeface="Roboto Medium"/>
              <a:ea typeface="Roboto Medium"/>
              <a:cs typeface="Roboto Medium"/>
              <a:sym typeface="Roboto Medium"/>
            </a:endParaRPr>
          </a:p>
        </p:txBody>
      </p:sp>
      <p:sp>
        <p:nvSpPr>
          <p:cNvPr id="1084" name="Google Shape;1084;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graphicFrame>
        <p:nvGraphicFramePr>
          <p:cNvPr id="1085" name="Google Shape;1085;p7"/>
          <p:cNvGraphicFramePr/>
          <p:nvPr/>
        </p:nvGraphicFramePr>
        <p:xfrm>
          <a:off x="467360" y="1183640"/>
          <a:ext cx="3000000" cy="3000000"/>
        </p:xfrm>
        <a:graphic>
          <a:graphicData uri="http://schemas.openxmlformats.org/drawingml/2006/table">
            <a:tbl>
              <a:tblPr>
                <a:noFill/>
                <a:tableStyleId>{3EF66623-7C77-4553-B5C1-52968316F681}</a:tableStyleId>
              </a:tblPr>
              <a:tblGrid>
                <a:gridCol w="2787650"/>
                <a:gridCol w="2787650"/>
                <a:gridCol w="2787025"/>
              </a:tblGrid>
              <a:tr h="3962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659125">
                <a:tc>
                  <a:txBody>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latin typeface="Roboto"/>
                          <a:ea typeface="Roboto"/>
                          <a:cs typeface="Roboto"/>
                          <a:sym typeface="Roboto"/>
                        </a:rPr>
                        <a:t>NIST CVE-2019-6579</a:t>
                      </a:r>
                      <a:r>
                        <a:rPr b="1" i="1" lang="en-GB" sz="1900" u="none" cap="none" strike="noStrike">
                          <a:latin typeface="Roboto"/>
                          <a:ea typeface="Roboto"/>
                          <a:cs typeface="Roboto"/>
                          <a:sym typeface="Roboto"/>
                        </a:rPr>
                        <a:t> </a:t>
                      </a:r>
                      <a:endParaRPr b="1" i="1" sz="19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latin typeface="Roboto"/>
                          <a:ea typeface="Roboto"/>
                          <a:cs typeface="Roboto"/>
                          <a:sym typeface="Roboto"/>
                        </a:rPr>
                        <a:t>Port 80 was exposed to the internet, allowing for traffic to flow through.</a:t>
                      </a:r>
                      <a:endParaRPr b="1" i="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latin typeface="Roboto"/>
                          <a:ea typeface="Roboto"/>
                          <a:cs typeface="Roboto"/>
                          <a:sym typeface="Roboto"/>
                        </a:rPr>
                        <a:t>Can run system commands using administrative authority</a:t>
                      </a:r>
                      <a:endParaRPr b="1" i="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449075">
                <a:tc>
                  <a:txBody>
                    <a:bodyPr/>
                    <a:lstStyle/>
                    <a:p>
                      <a:pPr indent="0" lvl="0" marL="0" marR="0" rtl="0" algn="l">
                        <a:lnSpc>
                          <a:spcPct val="100000"/>
                        </a:lnSpc>
                        <a:spcBef>
                          <a:spcPts val="0"/>
                        </a:spcBef>
                        <a:spcAft>
                          <a:spcPts val="0"/>
                        </a:spcAft>
                        <a:buClr>
                          <a:srgbClr val="000000"/>
                        </a:buClr>
                        <a:buSzPts val="1800"/>
                        <a:buFont typeface="Arial"/>
                        <a:buNone/>
                      </a:pPr>
                      <a:r>
                        <a:rPr b="1" lang="en-GB" sz="1800" u="none" cap="none" strike="noStrike">
                          <a:latin typeface="Roboto"/>
                          <a:ea typeface="Roboto"/>
                          <a:cs typeface="Roboto"/>
                          <a:sym typeface="Roboto"/>
                        </a:rPr>
                        <a:t>CVE-2020-14494</a:t>
                      </a:r>
                      <a:r>
                        <a:rPr b="1" lang="en-GB" sz="1200" u="none" cap="none" strike="noStrike">
                          <a:latin typeface="Roboto"/>
                          <a:ea typeface="Roboto"/>
                          <a:cs typeface="Roboto"/>
                          <a:sym typeface="Roboto"/>
                        </a:rPr>
                        <a:t> </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Roboto"/>
                          <a:ea typeface="Roboto"/>
                          <a:cs typeface="Roboto"/>
                          <a:sym typeface="Roboto"/>
                        </a:rPr>
                        <a:t>Authentication mechanism within the system that does not provide sufficient complexity to protect against brute force attacks, which may allow unauthorized users to access the system after no more than a fixed maximum number of attempts</a:t>
                      </a:r>
                      <a:endParaRPr b="1"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Vulnerability to Brute-Force attacks with no limit on attempts.</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22950">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Insufficient password with insufficient cryptography</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latin typeface="Roboto"/>
                          <a:ea typeface="Roboto"/>
                          <a:cs typeface="Roboto"/>
                          <a:sym typeface="Roboto"/>
                        </a:rPr>
                        <a:t>Hashed password was secured using md5sum hashing.</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50"/>
                        <a:buFont typeface="Arial"/>
                        <a:buNone/>
                      </a:pPr>
                      <a:r>
                        <a:rPr b="1" lang="en-GB" sz="1050" u="none" cap="none" strike="noStrike">
                          <a:latin typeface="Roboto"/>
                          <a:ea typeface="Roboto"/>
                          <a:cs typeface="Roboto"/>
                          <a:sym typeface="Roboto"/>
                        </a:rPr>
                        <a:t>MD5 hashes are no longer considered cryptographically secure methods and should not be used for cryptographic authentication.</a:t>
                      </a:r>
                      <a:endParaRPr b="1" sz="105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365750">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mc:AlternateContent>
    <mc:Choice Requires="p14">
      <p:transition p14:dur="400">
        <p:fade thruBlk="1"/>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t>Exploitation: </a:t>
            </a:r>
            <a:r>
              <a:rPr lang="en-GB">
                <a:latin typeface="Roboto"/>
                <a:ea typeface="Roboto"/>
                <a:cs typeface="Roboto"/>
                <a:sym typeface="Roboto"/>
              </a:rPr>
              <a:t>NIST CVE-2019-6579 </a:t>
            </a:r>
            <a:br>
              <a:rPr b="1" i="1" lang="en-GB">
                <a:latin typeface="Roboto"/>
                <a:ea typeface="Roboto"/>
                <a:cs typeface="Roboto"/>
                <a:sym typeface="Roboto"/>
              </a:rPr>
            </a:br>
            <a:endParaRPr/>
          </a:p>
        </p:txBody>
      </p:sp>
      <p:sp>
        <p:nvSpPr>
          <p:cNvPr id="1091" name="Google Shape;1091;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092" name="Google Shape;1092;p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rgbClr val="000000"/>
                </a:solidFill>
                <a:latin typeface="Roboto"/>
                <a:ea typeface="Roboto"/>
                <a:cs typeface="Roboto"/>
                <a:sym typeface="Roboto"/>
              </a:rPr>
              <a:t>Using </a:t>
            </a:r>
            <a:r>
              <a:rPr b="0" i="0" lang="en-GB" sz="1200" u="none" cap="none" strike="noStrike">
                <a:solidFill>
                  <a:srgbClr val="000000"/>
                </a:solidFill>
                <a:highlight>
                  <a:srgbClr val="FFFF00"/>
                </a:highlight>
                <a:latin typeface="Roboto"/>
                <a:ea typeface="Roboto"/>
                <a:cs typeface="Roboto"/>
                <a:sym typeface="Roboto"/>
              </a:rPr>
              <a:t>Nmap 192.168.1.0/24</a:t>
            </a:r>
            <a:r>
              <a:rPr b="0" i="0" lang="en-GB" sz="1200" u="none" cap="none" strike="noStrike">
                <a:solidFill>
                  <a:srgbClr val="000000"/>
                </a:solidFill>
                <a:latin typeface="Roboto"/>
                <a:ea typeface="Roboto"/>
                <a:cs typeface="Roboto"/>
                <a:sym typeface="Roboto"/>
              </a:rPr>
              <a:t> (subnet) to scan the accessible ports we could exploit</a:t>
            </a:r>
            <a:endParaRPr b="0" i="0" sz="1200" u="none" cap="none" strike="noStrike">
              <a:solidFill>
                <a:srgbClr val="000000"/>
              </a:solidFill>
              <a:latin typeface="Roboto"/>
              <a:ea typeface="Roboto"/>
              <a:cs typeface="Roboto"/>
              <a:sym typeface="Roboto"/>
            </a:endParaRPr>
          </a:p>
        </p:txBody>
      </p:sp>
      <p:grpSp>
        <p:nvGrpSpPr>
          <p:cNvPr id="1094" name="Google Shape;1094;p8"/>
          <p:cNvGrpSpPr/>
          <p:nvPr/>
        </p:nvGrpSpPr>
        <p:grpSpPr>
          <a:xfrm>
            <a:off x="457181" y="887903"/>
            <a:ext cx="533372" cy="533480"/>
            <a:chOff x="457200" y="1378813"/>
            <a:chExt cx="695400" cy="695450"/>
          </a:xfrm>
        </p:grpSpPr>
        <p:sp>
          <p:nvSpPr>
            <p:cNvPr id="1095" name="Google Shape;1095;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6" name="Google Shape;1096;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8"/>
          <p:cNvGrpSpPr/>
          <p:nvPr/>
        </p:nvGrpSpPr>
        <p:grpSpPr>
          <a:xfrm>
            <a:off x="3228956" y="887903"/>
            <a:ext cx="533372" cy="533480"/>
            <a:chOff x="457200" y="1378813"/>
            <a:chExt cx="695400" cy="695450"/>
          </a:xfrm>
        </p:grpSpPr>
        <p:sp>
          <p:nvSpPr>
            <p:cNvPr id="1098" name="Google Shape;1098;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099" name="Google Shape;1099;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0" name="Google Shape;1100;p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rgbClr val="000000"/>
                </a:solidFill>
                <a:latin typeface="Roboto"/>
                <a:ea typeface="Roboto"/>
                <a:cs typeface="Roboto"/>
                <a:sym typeface="Roboto"/>
              </a:rPr>
              <a:t>Using this command allowed us to see accessible ports, 22/80 are open and we can exploit these.</a:t>
            </a:r>
            <a:endParaRPr b="0" i="0" sz="1200" u="none" cap="none" strike="noStrike">
              <a:solidFill>
                <a:srgbClr val="000000"/>
              </a:solidFill>
              <a:latin typeface="Roboto"/>
              <a:ea typeface="Roboto"/>
              <a:cs typeface="Roboto"/>
              <a:sym typeface="Roboto"/>
            </a:endParaRPr>
          </a:p>
        </p:txBody>
      </p:sp>
      <p:grpSp>
        <p:nvGrpSpPr>
          <p:cNvPr id="1102" name="Google Shape;1102;p8"/>
          <p:cNvGrpSpPr/>
          <p:nvPr/>
        </p:nvGrpSpPr>
        <p:grpSpPr>
          <a:xfrm>
            <a:off x="6134081" y="888653"/>
            <a:ext cx="533372" cy="533480"/>
            <a:chOff x="457200" y="1378813"/>
            <a:chExt cx="695400" cy="695450"/>
          </a:xfrm>
        </p:grpSpPr>
        <p:sp>
          <p:nvSpPr>
            <p:cNvPr id="1103" name="Google Shape;1103;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4" name="Google Shape;1104;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
          <p:cNvSpPr txBox="1"/>
          <p:nvPr/>
        </p:nvSpPr>
        <p:spPr>
          <a:xfrm>
            <a:off x="6400540"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Nmap Scan Conducted</a:t>
            </a:r>
            <a:endParaRPr b="0" i="0" sz="1200" u="none" cap="none" strike="noStrike">
              <a:solidFill>
                <a:srgbClr val="000000"/>
              </a:solidFill>
              <a:latin typeface="Roboto"/>
              <a:ea typeface="Roboto"/>
              <a:cs typeface="Roboto"/>
              <a:sym typeface="Roboto"/>
            </a:endParaRPr>
          </a:p>
        </p:txBody>
      </p:sp>
      <p:pic>
        <p:nvPicPr>
          <p:cNvPr descr="namp scan" id="1107" name="Google Shape;1107;p8"/>
          <p:cNvPicPr preferRelativeResize="0"/>
          <p:nvPr/>
        </p:nvPicPr>
        <p:blipFill rotWithShape="1">
          <a:blip r:embed="rId3">
            <a:alphaModFix/>
          </a:blip>
          <a:srcRect b="0" l="0" r="0" t="0"/>
          <a:stretch/>
        </p:blipFill>
        <p:spPr>
          <a:xfrm>
            <a:off x="6530975" y="2023745"/>
            <a:ext cx="2139315" cy="236474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GB">
                <a:solidFill>
                  <a:schemeClr val="dk1"/>
                </a:solidFill>
              </a:rPr>
              <a:t>Exploitation: </a:t>
            </a:r>
            <a:r>
              <a:rPr lang="en-GB">
                <a:latin typeface="Roboto"/>
                <a:ea typeface="Roboto"/>
                <a:cs typeface="Roboto"/>
                <a:sym typeface="Roboto"/>
              </a:rPr>
              <a:t>CVE-2020-14494</a:t>
            </a:r>
            <a:r>
              <a:rPr b="1" lang="en-GB">
                <a:latin typeface="Roboto"/>
                <a:ea typeface="Roboto"/>
                <a:cs typeface="Roboto"/>
                <a:sym typeface="Roboto"/>
              </a:rPr>
              <a:t> </a:t>
            </a:r>
            <a:endParaRPr>
              <a:solidFill>
                <a:schemeClr val="dk1"/>
              </a:solidFill>
            </a:endParaRPr>
          </a:p>
        </p:txBody>
      </p:sp>
      <p:sp>
        <p:nvSpPr>
          <p:cNvPr id="1113" name="Google Shape;1113;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sz="700"/>
          </a:p>
        </p:txBody>
      </p:sp>
      <p:sp>
        <p:nvSpPr>
          <p:cNvPr id="1114" name="Google Shape;1114;p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Once we gained access into the secret folder using Hydra to Brute-Force the password for Ashton we accessed the “secret_folder” where we seen a md5sum has exposed for Ryan's account which has access to the webdav.</a:t>
            </a:r>
            <a:endParaRPr b="0" i="0" sz="1200" u="none" cap="none" strike="noStrike">
              <a:solidFill>
                <a:srgbClr val="000000"/>
              </a:solidFill>
              <a:latin typeface="Roboto"/>
              <a:ea typeface="Roboto"/>
              <a:cs typeface="Roboto"/>
              <a:sym typeface="Roboto"/>
            </a:endParaRPr>
          </a:p>
        </p:txBody>
      </p:sp>
      <p:grpSp>
        <p:nvGrpSpPr>
          <p:cNvPr id="1116" name="Google Shape;1116;p9"/>
          <p:cNvGrpSpPr/>
          <p:nvPr/>
        </p:nvGrpSpPr>
        <p:grpSpPr>
          <a:xfrm>
            <a:off x="457181" y="887903"/>
            <a:ext cx="533372" cy="533480"/>
            <a:chOff x="457200" y="1378813"/>
            <a:chExt cx="695400" cy="695450"/>
          </a:xfrm>
        </p:grpSpPr>
        <p:sp>
          <p:nvSpPr>
            <p:cNvPr id="1117" name="Google Shape;1117;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8" name="Google Shape;1118;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9"/>
          <p:cNvGrpSpPr/>
          <p:nvPr/>
        </p:nvGrpSpPr>
        <p:grpSpPr>
          <a:xfrm>
            <a:off x="3228956" y="887903"/>
            <a:ext cx="533372" cy="533480"/>
            <a:chOff x="457200" y="1378813"/>
            <a:chExt cx="695400" cy="695450"/>
          </a:xfrm>
        </p:grpSpPr>
        <p:sp>
          <p:nvSpPr>
            <p:cNvPr id="1120" name="Google Shape;1120;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1" name="Google Shape;1121;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2" name="Google Shape;1122;p9"/>
          <p:cNvSpPr/>
          <p:nvPr/>
        </p:nvSpPr>
        <p:spPr>
          <a:xfrm flipH="1">
            <a:off x="3761740" y="1421130"/>
            <a:ext cx="5238115" cy="1405255"/>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
          <p:cNvSpPr txBox="1"/>
          <p:nvPr/>
        </p:nvSpPr>
        <p:spPr>
          <a:xfrm>
            <a:off x="3761740" y="1329055"/>
            <a:ext cx="5224780" cy="159004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Hydra allowed us to gain access to the “secret_folder” with ease. Lack of password complexity is abundant.</a:t>
            </a:r>
            <a:endParaRPr b="0" i="0" sz="1200" u="none" cap="none" strike="noStrike">
              <a:solidFill>
                <a:srgbClr val="000000"/>
              </a:solidFill>
              <a:latin typeface="Roboto"/>
              <a:ea typeface="Roboto"/>
              <a:cs typeface="Roboto"/>
              <a:sym typeface="Roboto"/>
            </a:endParaRPr>
          </a:p>
        </p:txBody>
      </p:sp>
      <p:grpSp>
        <p:nvGrpSpPr>
          <p:cNvPr id="1124" name="Google Shape;1124;p9"/>
          <p:cNvGrpSpPr/>
          <p:nvPr/>
        </p:nvGrpSpPr>
        <p:grpSpPr>
          <a:xfrm>
            <a:off x="3364846" y="3013998"/>
            <a:ext cx="533372" cy="496650"/>
            <a:chOff x="457200" y="1426825"/>
            <a:chExt cx="695400" cy="647438"/>
          </a:xfrm>
        </p:grpSpPr>
        <p:sp>
          <p:nvSpPr>
            <p:cNvPr id="1125" name="Google Shape;1125;p9"/>
            <p:cNvSpPr/>
            <p:nvPr/>
          </p:nvSpPr>
          <p:spPr>
            <a:xfrm>
              <a:off x="457200" y="1426825"/>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6" name="Google Shape;1126;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7" name="Google Shape;1127;p9"/>
          <p:cNvSpPr/>
          <p:nvPr/>
        </p:nvSpPr>
        <p:spPr>
          <a:xfrm flipH="1">
            <a:off x="3500755" y="3515995"/>
            <a:ext cx="5238115" cy="131699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8" name="Google Shape;1128;p9"/>
          <p:cNvPicPr preferRelativeResize="0"/>
          <p:nvPr/>
        </p:nvPicPr>
        <p:blipFill rotWithShape="1">
          <a:blip r:embed="rId3">
            <a:alphaModFix/>
          </a:blip>
          <a:srcRect b="0" l="0" r="0" t="0"/>
          <a:stretch/>
        </p:blipFill>
        <p:spPr>
          <a:xfrm>
            <a:off x="3562985" y="3829050"/>
            <a:ext cx="5245735" cy="835660"/>
          </a:xfrm>
          <a:prstGeom prst="rect">
            <a:avLst/>
          </a:prstGeom>
          <a:noFill/>
          <a:ln>
            <a:noFill/>
          </a:ln>
        </p:spPr>
      </p:pic>
      <p:sp>
        <p:nvSpPr>
          <p:cNvPr id="1129" name="Google Shape;1129;p9"/>
          <p:cNvSpPr txBox="1"/>
          <p:nvPr/>
        </p:nvSpPr>
        <p:spPr>
          <a:xfrm>
            <a:off x="3625850" y="3528060"/>
            <a:ext cx="490537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Roboto"/>
                <a:ea typeface="Roboto"/>
                <a:cs typeface="Roboto"/>
                <a:sym typeface="Roboto"/>
              </a:rPr>
              <a:t>Here we can see the results of the Brute-Force</a:t>
            </a:r>
            <a:endParaRPr b="0" i="0" sz="1400" u="none" cap="none" strike="noStrike">
              <a:solidFill>
                <a:srgbClr val="000000"/>
              </a:solidFill>
              <a:latin typeface="Roboto"/>
              <a:ea typeface="Roboto"/>
              <a:cs typeface="Roboto"/>
              <a:sym typeface="Roboto"/>
            </a:endParaRPr>
          </a:p>
        </p:txBody>
      </p:sp>
    </p:spTree>
  </p:cSld>
  <p:clrMapOvr>
    <a:masterClrMapping/>
  </p:clrMapOvr>
  <mc:AlternateContent>
    <mc:Choice Requires="p14">
      <p:transition p14:dur="400">
        <p:fade thruBlk="1"/>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2022-02-18T19:20:00Z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2C12B469C377432BB3458D5760C4689B</vt:lpwstr>
  </property>
  <property fmtid="{D5CDD505-2E9C-101B-9397-08002B2CF9AE}" pid="3" name="KSOProductBuildVer">
    <vt:lpwstr>1033-11.2.0.10463</vt:lpwstr>
  </property>
</Properties>
</file>